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2"/>
  </p:notesMasterIdLst>
  <p:handoutMasterIdLst>
    <p:handoutMasterId r:id="rId23"/>
  </p:handoutMasterIdLst>
  <p:sldIdLst>
    <p:sldId id="972" r:id="rId2"/>
    <p:sldId id="844" r:id="rId3"/>
    <p:sldId id="1075" r:id="rId4"/>
    <p:sldId id="1134" r:id="rId5"/>
    <p:sldId id="1080" r:id="rId6"/>
    <p:sldId id="1074" r:id="rId7"/>
    <p:sldId id="1087" r:id="rId8"/>
    <p:sldId id="1096" r:id="rId9"/>
    <p:sldId id="1140" r:id="rId10"/>
    <p:sldId id="1141" r:id="rId11"/>
    <p:sldId id="1143" r:id="rId12"/>
    <p:sldId id="1144" r:id="rId13"/>
    <p:sldId id="1145" r:id="rId14"/>
    <p:sldId id="1146" r:id="rId15"/>
    <p:sldId id="1147" r:id="rId16"/>
    <p:sldId id="1148" r:id="rId17"/>
    <p:sldId id="1142" r:id="rId18"/>
    <p:sldId id="1149" r:id="rId19"/>
    <p:sldId id="1150" r:id="rId20"/>
    <p:sldId id="1152" r:id="rId21"/>
  </p:sldIdLst>
  <p:sldSz cx="9525000" cy="6858000"/>
  <p:notesSz cx="10234613" cy="70993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0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 userDrawn="1">
          <p15:clr>
            <a:srgbClr val="A4A3A4"/>
          </p15:clr>
        </p15:guide>
        <p15:guide id="2" pos="3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33"/>
    <a:srgbClr val="FFCC99"/>
    <a:srgbClr val="FF99FF"/>
    <a:srgbClr val="FFFF99"/>
    <a:srgbClr val="66FF99"/>
    <a:srgbClr val="00FFCC"/>
    <a:srgbClr val="006C31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67" autoAdjust="0"/>
    <p:restoredTop sz="95976" autoAdjust="0"/>
  </p:normalViewPr>
  <p:slideViewPr>
    <p:cSldViewPr>
      <p:cViewPr varScale="1">
        <p:scale>
          <a:sx n="103" d="100"/>
          <a:sy n="103" d="100"/>
        </p:scale>
        <p:origin x="1436" y="68"/>
      </p:cViewPr>
      <p:guideLst>
        <p:guide orient="horz" pos="2160"/>
        <p:guide pos="300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1422" y="-90"/>
      </p:cViewPr>
      <p:guideLst>
        <p:guide orient="horz" pos="2237"/>
        <p:guide pos="32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HAO_Projects\&#39033;&#30446;&#30003;&#35831;\2013&#22825;&#25991;&#36130;&#25919;&#19987;&#39033;\&#19978;&#28023;65&#31859;&#23556;&#30005;&#26395;&#36828;&#38236;&#26080;&#32447;&#30005;&#24178;&#25200;&#30417;&#27979;&#19982;&#28040;&#20943;&#25216;&#26415;&#30740;&#31350;\data\&#26032;&#24314;%20Microsoft%20Excel%20&#24037;&#20316;&#3492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Channel occupancy</a:t>
            </a:r>
            <a:r>
              <a:rPr lang="en-US" altLang="zh-CN" baseline="0">
                <a:latin typeface="Arial" panose="020B0604020202020204" pitchFamily="34" charset="0"/>
                <a:cs typeface="Arial" panose="020B0604020202020204" pitchFamily="34" charset="0"/>
              </a:rPr>
              <a:t> statistics %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33337539902177815"/>
          <c:y val="0.390150252665528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Sheet1!$B$1:$B$14</c:f>
              <c:numCache>
                <c:formatCode>General</c:formatCode>
                <c:ptCount val="14"/>
                <c:pt idx="0">
                  <c:v>7.79</c:v>
                </c:pt>
                <c:pt idx="1">
                  <c:v>14.499999999999998</c:v>
                </c:pt>
                <c:pt idx="2">
                  <c:v>2.62</c:v>
                </c:pt>
                <c:pt idx="3">
                  <c:v>7.1429000000000002E-4</c:v>
                </c:pt>
                <c:pt idx="4">
                  <c:v>0.19</c:v>
                </c:pt>
                <c:pt idx="5">
                  <c:v>5.3888999999999999E-2</c:v>
                </c:pt>
                <c:pt idx="6">
                  <c:v>9.9999999999999991E-5</c:v>
                </c:pt>
                <c:pt idx="7">
                  <c:v>9.9999999999999991E-5</c:v>
                </c:pt>
                <c:pt idx="8">
                  <c:v>9.9999999999999991E-5</c:v>
                </c:pt>
                <c:pt idx="9">
                  <c:v>9.9999999999999991E-5</c:v>
                </c:pt>
                <c:pt idx="10">
                  <c:v>9.9999999999999991E-5</c:v>
                </c:pt>
                <c:pt idx="11">
                  <c:v>8.4444000000000005E-2</c:v>
                </c:pt>
                <c:pt idx="12">
                  <c:v>9.9999999999999991E-5</c:v>
                </c:pt>
                <c:pt idx="13">
                  <c:v>9.9999999999999991E-5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847616"/>
        <c:axId val="130848176"/>
      </c:barChart>
      <c:catAx>
        <c:axId val="13084761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0848176"/>
        <c:crosses val="autoZero"/>
        <c:auto val="1"/>
        <c:lblAlgn val="ctr"/>
        <c:lblOffset val="100"/>
        <c:noMultiLvlLbl val="0"/>
      </c:catAx>
      <c:valAx>
        <c:axId val="13084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084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8163" cy="3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5" tIns="47387" rIns="94775" bIns="47387" numCol="1" anchor="t" anchorCtr="0" compatLnSpc="1">
            <a:prstTxWarp prst="textNoShape">
              <a:avLst/>
            </a:prstTxWarp>
          </a:bodyPr>
          <a:lstStyle>
            <a:lvl1pPr defTabSz="94694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6450" y="1"/>
            <a:ext cx="4438163" cy="3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5" tIns="47387" rIns="94775" bIns="47387" numCol="1" anchor="t" anchorCtr="0" compatLnSpc="1">
            <a:prstTxWarp prst="textNoShape">
              <a:avLst/>
            </a:prstTxWarp>
          </a:bodyPr>
          <a:lstStyle>
            <a:lvl1pPr algn="r" defTabSz="94694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4501"/>
            <a:ext cx="4438163" cy="3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5" tIns="47387" rIns="94775" bIns="47387" numCol="1" anchor="b" anchorCtr="0" compatLnSpc="1">
            <a:prstTxWarp prst="textNoShape">
              <a:avLst/>
            </a:prstTxWarp>
          </a:bodyPr>
          <a:lstStyle>
            <a:lvl1pPr defTabSz="94694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6450" y="6744501"/>
            <a:ext cx="4438163" cy="3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5" tIns="47387" rIns="94775" bIns="47387" numCol="1" anchor="b" anchorCtr="0" compatLnSpc="1">
            <a:prstTxWarp prst="textNoShape">
              <a:avLst/>
            </a:prstTxWarp>
          </a:bodyPr>
          <a:lstStyle>
            <a:lvl1pPr algn="r" defTabSz="94694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E32EE253-9F4E-4D57-BCF8-5AB7F524FE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4957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8163" cy="3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5" tIns="47387" rIns="94775" bIns="47387" numCol="1" anchor="t" anchorCtr="0" compatLnSpc="1">
            <a:prstTxWarp prst="textNoShape">
              <a:avLst/>
            </a:prstTxWarp>
          </a:bodyPr>
          <a:lstStyle>
            <a:lvl1pPr defTabSz="94694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6450" y="1"/>
            <a:ext cx="4438163" cy="3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5" tIns="47387" rIns="94775" bIns="47387" numCol="1" anchor="t" anchorCtr="0" compatLnSpc="1">
            <a:prstTxWarp prst="textNoShape">
              <a:avLst/>
            </a:prstTxWarp>
          </a:bodyPr>
          <a:lstStyle>
            <a:lvl1pPr algn="r" defTabSz="94694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8663" y="531813"/>
            <a:ext cx="3697287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4834" y="3373909"/>
            <a:ext cx="7504946" cy="319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5" tIns="47387" rIns="94775" bIns="47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4501"/>
            <a:ext cx="4438163" cy="3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5" tIns="47387" rIns="94775" bIns="47387" numCol="1" anchor="b" anchorCtr="0" compatLnSpc="1">
            <a:prstTxWarp prst="textNoShape">
              <a:avLst/>
            </a:prstTxWarp>
          </a:bodyPr>
          <a:lstStyle>
            <a:lvl1pPr defTabSz="94694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6450" y="6744501"/>
            <a:ext cx="4438163" cy="3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5" tIns="47387" rIns="94775" bIns="47387" numCol="1" anchor="b" anchorCtr="0" compatLnSpc="1">
            <a:prstTxWarp prst="textNoShape">
              <a:avLst/>
            </a:prstTxWarp>
          </a:bodyPr>
          <a:lstStyle>
            <a:lvl1pPr algn="r" defTabSz="94694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689D41C2-BB7F-414B-A5E0-8B9BDFD55D2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0082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9289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3196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4795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841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635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594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69919" indent="-296123" defTabSz="94594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84491" indent="-236898" defTabSz="94594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58287" indent="-236898" defTabSz="94594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132084" indent="-236898" defTabSz="94594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605880" indent="-236898" defTabSz="9459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3079676" indent="-236898" defTabSz="9459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553473" indent="-236898" defTabSz="9459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4027269" indent="-236898" defTabSz="94594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44773D9-0BD5-452A-9115-CF1027D2D766}" type="slidenum">
              <a:rPr lang="en-US" altLang="zh-CN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004483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860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2478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3647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1570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5266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0400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9D41C2-BB7F-414B-A5E0-8B9BDFD55D20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086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70012" y="1124744"/>
            <a:ext cx="878497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zh-CN" noProof="0" dirty="0" smtClean="0"/>
              <a:t>Click to edit Master text styles</a:t>
            </a:r>
          </a:p>
          <a:p>
            <a:pPr lvl="1"/>
            <a:r>
              <a:rPr lang="en-US" altLang="zh-CN" noProof="0" dirty="0" smtClean="0"/>
              <a:t>Second level</a:t>
            </a:r>
          </a:p>
          <a:p>
            <a:pPr lvl="2"/>
            <a:r>
              <a:rPr lang="en-US" altLang="zh-CN" noProof="0" dirty="0" smtClean="0"/>
              <a:t>Third level</a:t>
            </a:r>
          </a:p>
          <a:p>
            <a:pPr lvl="3"/>
            <a:r>
              <a:rPr lang="en-US" altLang="zh-CN" noProof="0" dirty="0" smtClean="0"/>
              <a:t>Fourth level</a:t>
            </a:r>
          </a:p>
          <a:p>
            <a:pPr lvl="4"/>
            <a:r>
              <a:rPr lang="en-US" altLang="zh-CN" noProof="0" dirty="0" smtClean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CA5CD-DF62-47FE-BEEB-C5D90EBC899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36482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3017838" y="2989263"/>
            <a:ext cx="952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/>
          </a:p>
        </p:txBody>
      </p:sp>
      <p:sp>
        <p:nvSpPr>
          <p:cNvPr id="423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75" y="714356"/>
            <a:ext cx="809625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08125" y="3429000"/>
            <a:ext cx="73025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4375" y="6248400"/>
            <a:ext cx="198437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A0A256-B8AE-4A17-A03A-B4B5421803CF}" type="datetime1">
              <a:rPr lang="zh-CN" altLang="en-US" smtClean="0"/>
              <a:t>2017/6/8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4375" y="6248400"/>
            <a:ext cx="30162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26250" y="6248400"/>
            <a:ext cx="198437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AE3C2-7CAC-4866-BD92-AD8D9EDAA08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397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35000" y="6245225"/>
            <a:ext cx="206375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387930-7EDC-4513-98FD-BE8777F151DF}" type="datetime1">
              <a:rPr lang="zh-CN" altLang="en-US" smtClean="0"/>
              <a:t>2017/6/8</a:t>
            </a:fld>
            <a:endParaRPr lang="en-US" altLang="zh-CN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F7D61-A6B7-4272-8941-67AB192C5F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674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342" y="304801"/>
            <a:ext cx="8334375" cy="1216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35000" y="6245225"/>
            <a:ext cx="206375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DE6D50-F0C8-400D-9DB3-95455C59E361}" type="datetime1">
              <a:rPr lang="zh-CN" altLang="en-US" smtClean="0"/>
              <a:t>2017/6/8</a:t>
            </a:fld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FA691-A8EA-49AC-BA94-64FA23297CD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9303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0012" y="1124744"/>
            <a:ext cx="878497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72238" y="6537325"/>
            <a:ext cx="30162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/>
                <a:latin typeface="Verdana" pitchFamily="34" charset="0"/>
                <a:ea typeface="+mn-ea"/>
              </a:defRPr>
            </a:lvl1pPr>
          </a:lstStyle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95625" y="6537325"/>
            <a:ext cx="2222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DE3DCFA4-6C84-45B7-B2EB-12835ADFF3E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white">
          <a:xfrm>
            <a:off x="375493" y="188640"/>
            <a:ext cx="7699375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title style</a:t>
            </a: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2887663" y="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altLang="zh-CN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 flipH="1">
            <a:off x="-2138363" y="6021388"/>
            <a:ext cx="2138363" cy="360362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31765"/>
                  <a:invGamma/>
                  <a:alpha val="21001"/>
                </a:schemeClr>
              </a:gs>
              <a:gs pos="100000">
                <a:schemeClr val="accent2">
                  <a:alpha val="75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034" name="Picture 9" descr="twt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52388"/>
            <a:ext cx="971550" cy="971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0"/>
          <p:cNvSpPr>
            <a:spLocks noChangeArrowheads="1"/>
          </p:cNvSpPr>
          <p:nvPr userDrawn="1"/>
        </p:nvSpPr>
        <p:spPr bwMode="auto">
          <a:xfrm>
            <a:off x="298004" y="836489"/>
            <a:ext cx="8019033" cy="72231"/>
          </a:xfrm>
          <a:prstGeom prst="rect">
            <a:avLst/>
          </a:pr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572"/>
        </a:buClr>
        <a:buFont typeface="Wingdings" pitchFamily="2" charset="2"/>
        <a:buChar char="v"/>
        <a:defRPr sz="3200" b="1">
          <a:solidFill>
            <a:srgbClr val="153C8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53C8D"/>
        </a:buClr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FWHP@CF%20(%22)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3988" y="1412875"/>
            <a:ext cx="9217025" cy="1873250"/>
          </a:xfrm>
        </p:spPr>
        <p:txBody>
          <a:bodyPr/>
          <a:lstStyle/>
          <a:p>
            <a:pPr algn="ctr"/>
            <a:r>
              <a:rPr lang="en-US" altLang="zh-CN" sz="3200" dirty="0" smtClean="0">
                <a:solidFill>
                  <a:srgbClr val="003399"/>
                </a:solidFill>
                <a:latin typeface="Times New Roman" pitchFamily="18" charset="0"/>
                <a:ea typeface="黑体" pitchFamily="49" charset="-122"/>
              </a:rPr>
              <a:t/>
            </a:r>
            <a:br>
              <a:rPr lang="en-US" altLang="zh-CN" sz="3200" dirty="0" smtClean="0">
                <a:solidFill>
                  <a:srgbClr val="003399"/>
                </a:solidFill>
                <a:latin typeface="Times New Roman" pitchFamily="18" charset="0"/>
                <a:ea typeface="黑体" pitchFamily="49" charset="-122"/>
              </a:rPr>
            </a:br>
            <a:r>
              <a:rPr lang="en-US" altLang="zh-CN" sz="2800" dirty="0" smtClean="0">
                <a:solidFill>
                  <a:srgbClr val="003399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RFI measurements at the 65m </a:t>
            </a:r>
            <a:r>
              <a:rPr lang="en-US" altLang="zh-CN" sz="2800" dirty="0" err="1" smtClean="0">
                <a:solidFill>
                  <a:srgbClr val="003399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Tianma</a:t>
            </a:r>
            <a:r>
              <a:rPr lang="en-US" altLang="zh-CN" sz="2800" dirty="0" smtClean="0">
                <a:solidFill>
                  <a:srgbClr val="003399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Telescope</a:t>
            </a:r>
            <a:r>
              <a:rPr lang="zh-CN" altLang="zh-CN" sz="3200" dirty="0" smtClean="0">
                <a:solidFill>
                  <a:srgbClr val="003399"/>
                </a:solidFill>
                <a:latin typeface="Times New Roman" pitchFamily="18" charset="0"/>
                <a:ea typeface="黑体" pitchFamily="49" charset="-122"/>
              </a:rPr>
              <a:t/>
            </a:r>
            <a:br>
              <a:rPr lang="zh-CN" altLang="zh-CN" sz="3200" dirty="0" smtClean="0">
                <a:solidFill>
                  <a:srgbClr val="003399"/>
                </a:solidFill>
                <a:latin typeface="Times New Roman" pitchFamily="18" charset="0"/>
                <a:ea typeface="黑体" pitchFamily="49" charset="-122"/>
              </a:rPr>
            </a:br>
            <a:endParaRPr lang="zh-CN" altLang="en-US" sz="3200" dirty="0" smtClean="0">
              <a:solidFill>
                <a:srgbClr val="003399"/>
              </a:solidFill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4077072"/>
            <a:ext cx="9525000" cy="16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rPr>
              <a:t>Bin Li, </a:t>
            </a:r>
            <a:r>
              <a:rPr lang="en-US" altLang="zh-CN" sz="2400" dirty="0" err="1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rPr>
              <a:t>Rongxia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rPr>
              <a:t> Sun, Wei Gou, </a:t>
            </a:r>
            <a:r>
              <a:rPr lang="en-US" altLang="zh-CN" sz="2400" dirty="0" err="1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rPr>
              <a:t>Rongbing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rPr>
              <a:t> Zhao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400" b="0" dirty="0" smtClean="0">
              <a:solidFill>
                <a:schemeClr val="tx1"/>
              </a:solidFill>
              <a:latin typeface="Times New Roman" pitchFamily="18" charset="0"/>
              <a:ea typeface="黑体" pitchFamily="49" charset="-12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rPr>
              <a:t>Shanghai </a:t>
            </a:r>
            <a:r>
              <a:rPr lang="en-US" altLang="zh-CN" sz="2400" b="0" dirty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rPr>
              <a:t>Astronomical </a:t>
            </a:r>
            <a:r>
              <a:rPr lang="en-US" altLang="zh-CN" sz="2400" b="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rPr>
              <a:t>Observatory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</a:rPr>
              <a:t>Chinese Academy of Sciences</a:t>
            </a:r>
            <a:endParaRPr lang="en-US" altLang="zh-CN" sz="2400" b="0" dirty="0">
              <a:solidFill>
                <a:schemeClr val="tx1"/>
              </a:solidFill>
              <a:latin typeface="Times New Roman" pitchFamily="18" charset="0"/>
              <a:ea typeface="黑体" pitchFamily="49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RFI workshop, </a:t>
            </a:r>
            <a:r>
              <a:rPr lang="en-US" altLang="zh-CN" dirty="0" err="1" smtClean="0"/>
              <a:t>Yebes</a:t>
            </a:r>
            <a:r>
              <a:rPr lang="en-US" altLang="zh-CN" dirty="0" smtClean="0"/>
              <a:t>, Spain, June 2017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76783455"/>
      </p:ext>
    </p:extLst>
  </p:cSld>
  <p:clrMapOvr>
    <a:masterClrMapping/>
  </p:clrMapOvr>
  <p:transition advTm="1825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70425" y="-1588"/>
            <a:ext cx="184150" cy="460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4670425" y="227013"/>
            <a:ext cx="184150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S-band spectrum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525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6" y="945795"/>
            <a:ext cx="7962650" cy="59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02607"/>
      </p:ext>
    </p:extLst>
  </p:cSld>
  <p:clrMapOvr>
    <a:masterClrMapping/>
  </p:clrMapOvr>
  <p:transition advTm="5817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70425" y="-1588"/>
            <a:ext cx="184150" cy="460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4670425" y="227013"/>
            <a:ext cx="184150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C-band spectrum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525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44" y="974536"/>
            <a:ext cx="7921227" cy="58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28807"/>
      </p:ext>
    </p:extLst>
  </p:cSld>
  <p:clrMapOvr>
    <a:masterClrMapping/>
  </p:clrMapOvr>
  <p:transition advTm="5817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70425" y="-1588"/>
            <a:ext cx="184150" cy="460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4670425" y="227013"/>
            <a:ext cx="184150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C-band spectrum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525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36" y="980728"/>
            <a:ext cx="7987191" cy="58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993"/>
      </p:ext>
    </p:extLst>
  </p:cSld>
  <p:clrMapOvr>
    <a:masterClrMapping/>
  </p:clrMapOvr>
  <p:transition advTm="5817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70425" y="-1588"/>
            <a:ext cx="184150" cy="460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4670425" y="227013"/>
            <a:ext cx="184150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X-band spectrum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525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4" y="980729"/>
            <a:ext cx="791425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30754"/>
      </p:ext>
    </p:extLst>
  </p:cSld>
  <p:clrMapOvr>
    <a:masterClrMapping/>
  </p:clrMapOvr>
  <p:transition advTm="5817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70425" y="-1588"/>
            <a:ext cx="184150" cy="460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4670425" y="227013"/>
            <a:ext cx="184150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Ku-band spectrum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525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71" y="926757"/>
            <a:ext cx="7972045" cy="59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97529"/>
      </p:ext>
    </p:extLst>
  </p:cSld>
  <p:clrMapOvr>
    <a:masterClrMapping/>
  </p:clrMapOvr>
  <p:transition advTm="58172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70425" y="-1588"/>
            <a:ext cx="184150" cy="460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4670425" y="227013"/>
            <a:ext cx="184150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Ku-band spectrum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525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0" y="980728"/>
            <a:ext cx="7970826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11267"/>
      </p:ext>
    </p:extLst>
  </p:cSld>
  <p:clrMapOvr>
    <a:masterClrMapping/>
  </p:clrMapOvr>
  <p:transition advTm="5817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Rectangle 2"/>
          <p:cNvSpPr>
            <a:spLocks noChangeArrowheads="1"/>
          </p:cNvSpPr>
          <p:nvPr/>
        </p:nvSpPr>
        <p:spPr bwMode="auto">
          <a:xfrm flipV="1">
            <a:off x="4546600" y="503238"/>
            <a:ext cx="745331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v"/>
              <a:defRPr sz="3200" b="1">
                <a:solidFill>
                  <a:srgbClr val="153C8D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153C8D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zh-CN" altLang="en-US" sz="20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0" y="1041484"/>
            <a:ext cx="8640960" cy="5771891"/>
          </a:xfrm>
          <a:prstGeom prst="rect">
            <a:avLst/>
          </a:prstGeom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7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S-band spectrum</a:t>
            </a:r>
          </a:p>
        </p:txBody>
      </p:sp>
    </p:spTree>
    <p:extLst>
      <p:ext uri="{BB962C8B-B14F-4D97-AF65-F5344CB8AC3E}">
        <p14:creationId xmlns:p14="http://schemas.microsoft.com/office/powerpoint/2010/main" val="970198190"/>
      </p:ext>
    </p:extLst>
  </p:cSld>
  <p:clrMapOvr>
    <a:masterClrMapping/>
  </p:clrMapOvr>
  <p:transition advTm="2906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70425" y="-1588"/>
            <a:ext cx="184150" cy="460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4670425" y="227013"/>
            <a:ext cx="184150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S-band spectrum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525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8304"/>
            <a:ext cx="9525000" cy="56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39648"/>
      </p:ext>
    </p:extLst>
  </p:cSld>
  <p:clrMapOvr>
    <a:masterClrMapping/>
  </p:clrMapOvr>
  <p:transition advTm="5817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70425" y="-1588"/>
            <a:ext cx="184150" cy="460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4670425" y="227013"/>
            <a:ext cx="184150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</a:t>
            </a: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-band HTS filter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525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83111" y="994186"/>
            <a:ext cx="3997576" cy="23628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2020" y="3199122"/>
            <a:ext cx="3677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Size</a:t>
            </a:r>
            <a:r>
              <a:rPr lang="zh-CN" altLang="en-US" dirty="0" smtClean="0"/>
              <a:t>：</a:t>
            </a:r>
            <a:r>
              <a:rPr lang="en-US" altLang="zh-CN" dirty="0" smtClean="0"/>
              <a:t> 28 mm </a:t>
            </a:r>
            <a:r>
              <a:rPr lang="zh-CN" altLang="en-US" dirty="0" smtClean="0"/>
              <a:t>* </a:t>
            </a:r>
            <a:r>
              <a:rPr lang="en-US" altLang="zh-CN" dirty="0" smtClean="0"/>
              <a:t>16 mm * 0.5 mm</a:t>
            </a:r>
          </a:p>
        </p:txBody>
      </p:sp>
      <p:pic>
        <p:nvPicPr>
          <p:cNvPr id="14" name="图片 13"/>
          <p:cNvPicPr/>
          <p:nvPr/>
        </p:nvPicPr>
        <p:blipFill>
          <a:blip r:embed="rId4"/>
          <a:stretch>
            <a:fillRect/>
          </a:stretch>
        </p:blipFill>
        <p:spPr>
          <a:xfrm>
            <a:off x="4186436" y="914400"/>
            <a:ext cx="5274310" cy="2816225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96" y="3867948"/>
            <a:ext cx="4050868" cy="285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28" y="3867949"/>
            <a:ext cx="3804034" cy="28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80061"/>
      </p:ext>
    </p:extLst>
  </p:cSld>
  <p:clrMapOvr>
    <a:masterClrMapping/>
  </p:clrMapOvr>
  <p:transition advTm="58172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70425" y="-1588"/>
            <a:ext cx="184150" cy="460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4670425" y="227013"/>
            <a:ext cx="184150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L-band HTS filter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525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pic>
        <p:nvPicPr>
          <p:cNvPr id="9" name="图片 8"/>
          <p:cNvPicPr/>
          <p:nvPr/>
        </p:nvPicPr>
        <p:blipFill rotWithShape="1">
          <a:blip r:embed="rId3"/>
          <a:srcRect l="10894" t="3435" r="4773" b="2671"/>
          <a:stretch/>
        </p:blipFill>
        <p:spPr bwMode="auto">
          <a:xfrm>
            <a:off x="290859" y="980728"/>
            <a:ext cx="357928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95313" y="2924944"/>
            <a:ext cx="3427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Size: 24 mm </a:t>
            </a:r>
            <a:r>
              <a:rPr lang="zh-CN" altLang="en-US" dirty="0" smtClean="0"/>
              <a:t>* </a:t>
            </a:r>
            <a:r>
              <a:rPr lang="en-US" altLang="zh-CN" dirty="0" smtClean="0"/>
              <a:t>14 mm *0.5 mm</a:t>
            </a:r>
            <a:endParaRPr lang="zh-CN" altLang="en-US" dirty="0"/>
          </a:p>
        </p:txBody>
      </p:sp>
      <p:pic>
        <p:nvPicPr>
          <p:cNvPr id="10" name="图片 9" descr="F:\涉密文档\上海台-超导滤波器\带通滤波器\1350-1730(900-1900GHz)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53" y="980728"/>
            <a:ext cx="5112568" cy="26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56" y="3820901"/>
            <a:ext cx="3976832" cy="28217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0" y="3896324"/>
            <a:ext cx="4006416" cy="267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81630"/>
      </p:ext>
    </p:extLst>
  </p:cSld>
  <p:clrMapOvr>
    <a:masterClrMapping/>
  </p:clrMapOvr>
  <p:transition advTm="58172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标题 1"/>
          <p:cNvSpPr>
            <a:spLocks/>
          </p:cNvSpPr>
          <p:nvPr/>
        </p:nvSpPr>
        <p:spPr bwMode="auto">
          <a:xfrm>
            <a:off x="595313" y="304800"/>
            <a:ext cx="83343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zh-CN" sz="3600">
              <a:solidFill>
                <a:srgbClr val="0033CC"/>
              </a:solidFill>
              <a:latin typeface="Verdana" pitchFamily="34" charset="0"/>
            </a:endParaRPr>
          </a:p>
        </p:txBody>
      </p:sp>
      <p:sp>
        <p:nvSpPr>
          <p:cNvPr id="26629" name="内容占位符 2"/>
          <p:cNvSpPr txBox="1">
            <a:spLocks/>
          </p:cNvSpPr>
          <p:nvPr/>
        </p:nvSpPr>
        <p:spPr bwMode="auto">
          <a:xfrm>
            <a:off x="561975" y="981075"/>
            <a:ext cx="8880475" cy="446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304925" indent="-395288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800" dirty="0" smtClean="0">
                <a:solidFill>
                  <a:srgbClr val="15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Telescope introduction</a:t>
            </a:r>
            <a:endParaRPr lang="en-US" altLang="zh-CN" sz="2800" dirty="0">
              <a:solidFill>
                <a:srgbClr val="153C8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800" dirty="0" smtClean="0">
                <a:solidFill>
                  <a:srgbClr val="15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RFI monitoring system</a:t>
            </a:r>
          </a:p>
          <a:p>
            <a:pPr marL="457200" indent="-45720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800" dirty="0" smtClean="0">
                <a:solidFill>
                  <a:srgbClr val="15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Receiver output spectrum</a:t>
            </a:r>
          </a:p>
          <a:p>
            <a:pPr marL="457200" indent="-45720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800" dirty="0" smtClean="0">
                <a:solidFill>
                  <a:srgbClr val="15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HTS filter applications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6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lang="en-US" altLang="zh-CN" b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Outline</a:t>
            </a:r>
            <a:endParaRPr kumimoji="0" lang="en-US" altLang="zh-CN" b="0" kern="0" dirty="0" smtClean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</p:cSld>
  <p:clrMapOvr>
    <a:masterClrMapping/>
  </p:clrMapOvr>
  <p:transition advTm="171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525000" cy="632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副标题 11"/>
          <p:cNvSpPr txBox="1">
            <a:spLocks/>
          </p:cNvSpPr>
          <p:nvPr/>
        </p:nvSpPr>
        <p:spPr bwMode="auto">
          <a:xfrm>
            <a:off x="801688" y="5589240"/>
            <a:ext cx="80645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kumimoji="0" lang="en-US" altLang="zh-CN" sz="4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Thanks for your attention !</a:t>
            </a:r>
            <a:endParaRPr kumimoji="0" lang="zh-CN" altLang="en-US" sz="40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8179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-200025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4385462" y="1812674"/>
            <a:ext cx="5905374" cy="4143185"/>
          </a:xfrm>
          <a:prstGeom prst="rect">
            <a:avLst/>
          </a:prstGeom>
        </p:spPr>
      </p:pic>
      <p:sp>
        <p:nvSpPr>
          <p:cNvPr id="4" name="五角星 3"/>
          <p:cNvSpPr/>
          <p:nvPr/>
        </p:nvSpPr>
        <p:spPr bwMode="auto">
          <a:xfrm>
            <a:off x="7426796" y="3573016"/>
            <a:ext cx="216024" cy="223598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328167" y="981075"/>
            <a:ext cx="4938389" cy="583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304925" indent="-395288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dirty="0" err="1" smtClean="0">
                <a:solidFill>
                  <a:srgbClr val="15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Sheshan</a:t>
            </a:r>
            <a:r>
              <a:rPr lang="en-US" altLang="zh-CN" sz="2400" dirty="0" smtClean="0">
                <a:solidFill>
                  <a:srgbClr val="15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Telescope (</a:t>
            </a:r>
            <a:r>
              <a:rPr lang="en-US" altLang="zh-CN" sz="2400" dirty="0" err="1" smtClean="0">
                <a:solidFill>
                  <a:srgbClr val="15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</a:t>
            </a:r>
            <a:r>
              <a:rPr lang="en-US" altLang="zh-CN" sz="2400" dirty="0" smtClean="0">
                <a:solidFill>
                  <a:srgbClr val="15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VLBI station in China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Operated from 1987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25m diameter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L, S/X, C, and K-band</a:t>
            </a:r>
          </a:p>
          <a:p>
            <a:pPr marL="457200" indent="-45720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dirty="0" err="1">
                <a:solidFill>
                  <a:srgbClr val="15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Tianma</a:t>
            </a:r>
            <a:r>
              <a:rPr lang="en-US" altLang="zh-CN" sz="2400" dirty="0">
                <a:solidFill>
                  <a:srgbClr val="15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Telescope (T6</a:t>
            </a:r>
            <a:r>
              <a:rPr lang="en-US" altLang="zh-CN" sz="2400" dirty="0" smtClean="0">
                <a:solidFill>
                  <a:srgbClr val="15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Single dish and VLBI observation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Operated from 2012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65m diameter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L, S/X, C, Ku, K, X/</a:t>
            </a:r>
            <a:r>
              <a:rPr lang="en-US" altLang="zh-CN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</a:t>
            </a: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Q</a:t>
            </a:r>
          </a:p>
          <a:p>
            <a:pPr marL="457200" indent="-45720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>
                <a:solidFill>
                  <a:srgbClr val="15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RFI protection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Urban construction planning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km radius quiet zone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km radius coordinate </a:t>
            </a:r>
            <a:r>
              <a:rPr lang="en-US" altLang="zh-CN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zone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Telescopes and RFI protection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525000" cy="5377016"/>
          </a:xfrm>
          <a:prstGeom prst="rect">
            <a:avLst/>
          </a:prstGeom>
        </p:spPr>
      </p:pic>
      <p:sp>
        <p:nvSpPr>
          <p:cNvPr id="10" name="文本框 7"/>
          <p:cNvSpPr txBox="1">
            <a:spLocks noChangeArrowheads="1"/>
          </p:cNvSpPr>
          <p:nvPr/>
        </p:nvSpPr>
        <p:spPr bwMode="auto">
          <a:xfrm>
            <a:off x="7104062" y="3695418"/>
            <a:ext cx="1602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>
                <a:solidFill>
                  <a:srgbClr val="FFFF00"/>
                </a:solidFill>
              </a:rPr>
              <a:t>1104 pieces Actuators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6698333" y="3212976"/>
            <a:ext cx="576064" cy="504056"/>
          </a:xfrm>
          <a:prstGeom prst="straightConnector1">
            <a:avLst/>
          </a:prstGeom>
          <a:ln w="38100">
            <a:solidFill>
              <a:srgbClr val="FFFF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3250332" y="1844824"/>
            <a:ext cx="1080120" cy="288032"/>
          </a:xfrm>
          <a:prstGeom prst="straightConnector1">
            <a:avLst/>
          </a:prstGeom>
          <a:ln w="38100">
            <a:solidFill>
              <a:srgbClr val="FFFF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7"/>
          <p:cNvSpPr txBox="1">
            <a:spLocks noChangeArrowheads="1"/>
          </p:cNvSpPr>
          <p:nvPr/>
        </p:nvSpPr>
        <p:spPr bwMode="auto">
          <a:xfrm>
            <a:off x="1782867" y="1556792"/>
            <a:ext cx="1602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err="1" smtClean="0">
                <a:solidFill>
                  <a:srgbClr val="FFFF00"/>
                </a:solidFill>
              </a:rPr>
              <a:t>Hexapot</a:t>
            </a:r>
            <a:r>
              <a:rPr lang="en-US" altLang="zh-CN" sz="2000" dirty="0" smtClean="0">
                <a:solidFill>
                  <a:srgbClr val="FFFF00"/>
                </a:solidFill>
              </a:rPr>
              <a:t> of sub-reflector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3250332" y="3234590"/>
            <a:ext cx="1466032" cy="1274530"/>
          </a:xfrm>
          <a:prstGeom prst="straightConnector1">
            <a:avLst/>
          </a:prstGeom>
          <a:ln w="38100">
            <a:solidFill>
              <a:srgbClr val="FFFF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7"/>
          <p:cNvSpPr txBox="1">
            <a:spLocks noChangeArrowheads="1"/>
          </p:cNvSpPr>
          <p:nvPr/>
        </p:nvSpPr>
        <p:spPr bwMode="auto">
          <a:xfrm>
            <a:off x="1922600" y="4509120"/>
            <a:ext cx="1602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smtClean="0">
                <a:solidFill>
                  <a:srgbClr val="FFFF00"/>
                </a:solidFill>
              </a:rPr>
              <a:t>Receiver cabin</a:t>
            </a:r>
            <a:endParaRPr lang="zh-CN" alt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231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-200025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8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Receiving system of </a:t>
            </a:r>
            <a:r>
              <a:rPr kumimoji="0" lang="en-US" altLang="zh-CN" b="0" kern="0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Tianma</a:t>
            </a: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telescope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016975"/>
              </p:ext>
            </p:extLst>
          </p:nvPr>
        </p:nvGraphicFramePr>
        <p:xfrm>
          <a:off x="184152" y="1230142"/>
          <a:ext cx="9186856" cy="349500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41257"/>
                <a:gridCol w="849511"/>
                <a:gridCol w="849511"/>
                <a:gridCol w="849511"/>
                <a:gridCol w="849511"/>
                <a:gridCol w="849511"/>
                <a:gridCol w="849511"/>
                <a:gridCol w="849511"/>
                <a:gridCol w="849511"/>
                <a:gridCol w="849511"/>
              </a:tblGrid>
              <a:tr h="1972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"L"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"S</a:t>
                      </a:r>
                      <a:r>
                        <a:rPr lang="en-US" sz="14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"C"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"X</a:t>
                      </a:r>
                      <a:r>
                        <a:rPr lang="en-US" sz="14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"X</a:t>
                      </a:r>
                      <a:r>
                        <a:rPr lang="en-US" sz="14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"Ku"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"K"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"Ka</a:t>
                      </a:r>
                      <a:r>
                        <a:rPr lang="en-US" sz="1400" u="none" strike="noStrike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"Q"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62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Wavelength (cm)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21/18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6/5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2/2.5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729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</a:t>
                      </a:r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range (GHz)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1.33-1.73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2.2-2.3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8.2-9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8-9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12-18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18-26.5</a:t>
                      </a:r>
                      <a:r>
                        <a:rPr lang="zh-CN" alt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30-34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35-50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62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BW/CF (%)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62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Dish diameter (m)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62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FWHP@CF (")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759.1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516.2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193.6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135.0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136.6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77.4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52.2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36.3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27.3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62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T(Sky) (K)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62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T(Rx) (K)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62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T(Sys) (K)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62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Efficiency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62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SEFD (Jy)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 </a:t>
                      </a: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62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Polarization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 &amp; Circ 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Circ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Circ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Circ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Circ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Circ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Circ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Circ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Circ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16247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Pixel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</a:t>
                      </a:r>
                    </a:p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Pixel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</a:t>
                      </a:r>
                    </a:p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</a:t>
                      </a:r>
                    </a:p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Pixel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Pixels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</a:t>
                      </a:r>
                    </a:p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Pixels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  <a:tr h="3249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 May 2013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 Dec 2012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 May 2013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 Dec 2012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 Mar 2015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 Sep 2014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 May 2016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 Mar 2015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 Mar 2016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803" marR="5803" marT="5803" marB="0" anchor="ctr"/>
                </a:tc>
              </a:tr>
            </a:tbl>
          </a:graphicData>
        </a:graphic>
      </p:graphicFrame>
      <p:sp>
        <p:nvSpPr>
          <p:cNvPr id="7" name="文本框 7"/>
          <p:cNvSpPr txBox="1">
            <a:spLocks noChangeArrowheads="1"/>
          </p:cNvSpPr>
          <p:nvPr/>
        </p:nvSpPr>
        <p:spPr bwMode="auto">
          <a:xfrm>
            <a:off x="802060" y="4934007"/>
            <a:ext cx="5544616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 smtClean="0"/>
              <a:t>Potential risk caused by RFI</a:t>
            </a:r>
          </a:p>
          <a:p>
            <a:pPr marL="285750" indent="-285750">
              <a:spcBef>
                <a:spcPct val="0"/>
              </a:spcBef>
            </a:pPr>
            <a:r>
              <a:rPr lang="en-US" altLang="zh-CN" sz="1800" dirty="0" smtClean="0"/>
              <a:t>Poor dynamic range of cryogenic LNAs</a:t>
            </a:r>
          </a:p>
          <a:p>
            <a:pPr marL="285750" indent="-285750">
              <a:spcBef>
                <a:spcPct val="0"/>
              </a:spcBef>
            </a:pPr>
            <a:r>
              <a:rPr lang="en-US" altLang="zh-CN" sz="1800" dirty="0" smtClean="0"/>
              <a:t>Wide-band RF and IF amplifier</a:t>
            </a:r>
          </a:p>
          <a:p>
            <a:pPr marL="285750" indent="-285750">
              <a:spcBef>
                <a:spcPct val="0"/>
              </a:spcBef>
            </a:pPr>
            <a:r>
              <a:rPr lang="en-US" altLang="zh-CN" sz="1800" dirty="0" smtClean="0"/>
              <a:t>Wide-band microwave optical transmission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5545161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8"/>
          <p:cNvSpPr txBox="1">
            <a:spLocks noGrp="1" noChangeArrowheads="1"/>
          </p:cNvSpPr>
          <p:nvPr/>
        </p:nvSpPr>
        <p:spPr bwMode="auto">
          <a:xfrm>
            <a:off x="6826250" y="6245225"/>
            <a:ext cx="2063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915DBCBB-8A29-49FF-A2E5-880BBF307C80}" type="slidenum">
              <a:rPr lang="en-US" altLang="zh-CN" sz="1200">
                <a:latin typeface="Verdana" panose="020B0604030504040204" pitchFamily="34" charset="0"/>
              </a:rPr>
              <a:pPr algn="r" eaLnBrk="1" hangingPunct="1"/>
              <a:t>5</a:t>
            </a:fld>
            <a:endParaRPr lang="en-US" altLang="zh-CN" sz="1200">
              <a:latin typeface="Verdana" panose="020B060403050404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70080" y="1124743"/>
            <a:ext cx="1472327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100" y="980727"/>
            <a:ext cx="7255844" cy="5427463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8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RFI monitoring system at telescope site</a:t>
            </a:r>
          </a:p>
        </p:txBody>
      </p:sp>
    </p:spTree>
    <p:extLst>
      <p:ext uri="{BB962C8B-B14F-4D97-AF65-F5344CB8AC3E}">
        <p14:creationId xmlns:p14="http://schemas.microsoft.com/office/powerpoint/2010/main" val="3385585398"/>
      </p:ext>
    </p:extLst>
  </p:cSld>
  <p:clrMapOvr>
    <a:masterClrMapping/>
  </p:clrMapOvr>
  <p:transition advTm="2715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0150925_1345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5137110" y="2406319"/>
            <a:ext cx="5529447" cy="3110314"/>
          </a:xfrm>
          <a:prstGeom prst="rect">
            <a:avLst/>
          </a:prstGeom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70425" y="-1588"/>
            <a:ext cx="184150" cy="460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4670425" y="227013"/>
            <a:ext cx="184150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2" name="20151009_15590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5400000">
            <a:off x="1953293" y="2406737"/>
            <a:ext cx="5531359" cy="3111390"/>
          </a:xfrm>
          <a:prstGeom prst="rect">
            <a:avLst/>
          </a:prstGeom>
        </p:spPr>
      </p:pic>
      <p:pic>
        <p:nvPicPr>
          <p:cNvPr id="3" name="20151009_16030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5400000">
            <a:off x="-1199594" y="2406318"/>
            <a:ext cx="5529446" cy="3110314"/>
          </a:xfrm>
          <a:prstGeom prst="rect">
            <a:avLst/>
          </a:prstGeom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9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RFI monitoring system at telescope site</a:t>
            </a:r>
          </a:p>
        </p:txBody>
      </p:sp>
    </p:spTree>
    <p:extLst>
      <p:ext uri="{BB962C8B-B14F-4D97-AF65-F5344CB8AC3E}">
        <p14:creationId xmlns:p14="http://schemas.microsoft.com/office/powerpoint/2010/main" val="3675505693"/>
      </p:ext>
    </p:extLst>
  </p:cSld>
  <p:clrMapOvr>
    <a:masterClrMapping/>
  </p:clrMapOvr>
  <p:transition advTm="58172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8"/>
          <p:cNvSpPr txBox="1">
            <a:spLocks noGrp="1" noChangeArrowheads="1"/>
          </p:cNvSpPr>
          <p:nvPr/>
        </p:nvSpPr>
        <p:spPr bwMode="auto">
          <a:xfrm>
            <a:off x="6743700" y="62452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D46ABD8B-DCD2-46A5-8618-1B952E4A09E7}" type="slidenum">
              <a:rPr lang="en-US" altLang="zh-CN" sz="1200"/>
              <a:pPr algn="r" eaLnBrk="1" hangingPunct="1"/>
              <a:t>7</a:t>
            </a:fld>
            <a:endParaRPr lang="en-US" altLang="zh-CN" sz="1200"/>
          </a:p>
        </p:txBody>
      </p:sp>
      <p:sp>
        <p:nvSpPr>
          <p:cNvPr id="5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lang="en-US" altLang="zh-CN" b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Data processing</a:t>
            </a:r>
            <a:endParaRPr lang="en-US" altLang="zh-CN" b="0" baseline="3000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72" y="2792135"/>
            <a:ext cx="5542671" cy="326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1027361" y="945349"/>
            <a:ext cx="8343651" cy="197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304925" indent="-395288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marL="457200" indent="-45720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dirty="0" smtClean="0">
                <a:solidFill>
                  <a:srgbClr val="153C8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SKA site spectrum evaluation method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Sensitivity driven scan mode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dBm</a:t>
            </a:r>
            <a:r>
              <a:rPr lang="en-US" altLang="zh-CN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lang="en-US" altLang="zh-CN" dirty="0" smtClean="0"/>
              <a:t>dB</a:t>
            </a:r>
            <a:r>
              <a:rPr lang="de-DE" altLang="zh-CN" dirty="0" smtClean="0"/>
              <a:t>Wm</a:t>
            </a:r>
            <a:r>
              <a:rPr lang="de-DE" altLang="zh-CN" baseline="30000" dirty="0" smtClean="0"/>
              <a:t>-2</a:t>
            </a:r>
            <a:r>
              <a:rPr lang="de-DE" altLang="zh-CN" dirty="0" smtClean="0"/>
              <a:t>Hz</a:t>
            </a:r>
            <a:r>
              <a:rPr lang="de-DE" altLang="zh-CN" baseline="30000" dirty="0" smtClean="0"/>
              <a:t>-1</a:t>
            </a:r>
            <a:endParaRPr lang="en-US" altLang="zh-CN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Maximum, average, median, 90 percentile, 10 percentile </a:t>
            </a:r>
          </a:p>
          <a:p>
            <a:pPr marL="895350" lvl="1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Channel occupancy bar</a:t>
            </a:r>
          </a:p>
        </p:txBody>
      </p:sp>
      <p:sp>
        <p:nvSpPr>
          <p:cNvPr id="11" name="文本框 7"/>
          <p:cNvSpPr txBox="1">
            <a:spLocks noChangeArrowheads="1"/>
          </p:cNvSpPr>
          <p:nvPr/>
        </p:nvSpPr>
        <p:spPr bwMode="auto">
          <a:xfrm>
            <a:off x="984293" y="6134270"/>
            <a:ext cx="7740607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 smtClean="0"/>
              <a:t>Ms. </a:t>
            </a:r>
            <a:r>
              <a:rPr lang="en-US" altLang="zh-CN" sz="1800" dirty="0" err="1" smtClean="0"/>
              <a:t>Yunxia</a:t>
            </a:r>
            <a:r>
              <a:rPr lang="en-US" altLang="zh-CN" sz="1800" dirty="0" smtClean="0"/>
              <a:t> Sun’s poster, “RFI monitoring system at the </a:t>
            </a:r>
            <a:r>
              <a:rPr lang="en-US" altLang="zh-CN" sz="1800" dirty="0" err="1" smtClean="0"/>
              <a:t>Tianma</a:t>
            </a:r>
            <a:r>
              <a:rPr lang="en-US" altLang="zh-CN" sz="1800" dirty="0" smtClean="0"/>
              <a:t> telescope”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47964381"/>
      </p:ext>
    </p:extLst>
  </p:cSld>
  <p:clrMapOvr>
    <a:masterClrMapping/>
  </p:clrMapOvr>
  <p:transition advTm="27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525000" cy="3456384"/>
          </a:xfrm>
          <a:prstGeom prst="rect">
            <a:avLst/>
          </a:prstGeom>
        </p:spPr>
      </p:pic>
      <p:graphicFrame>
        <p:nvGraphicFramePr>
          <p:cNvPr id="4" name="图表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373438"/>
              </p:ext>
            </p:extLst>
          </p:nvPr>
        </p:nvGraphicFramePr>
        <p:xfrm>
          <a:off x="521789" y="4077072"/>
          <a:ext cx="899387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sp>
        <p:nvSpPr>
          <p:cNvPr id="6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lang="en-US" altLang="zh-CN" b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  <a:cs typeface="Times New Roman" pitchFamily="18" charset="0"/>
              </a:rPr>
              <a:t>RFI monitoring results</a:t>
            </a:r>
            <a:endParaRPr lang="en-US" altLang="zh-CN" b="0" baseline="3000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433660"/>
      </p:ext>
    </p:extLst>
  </p:cSld>
  <p:clrMapOvr>
    <a:masterClrMapping/>
  </p:clrMapOvr>
  <p:transition advTm="2906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4670425" y="-1588"/>
            <a:ext cx="184150" cy="460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zh-CN" altLang="zh-CN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532" name="Rectangle 11"/>
          <p:cNvSpPr>
            <a:spLocks noChangeArrowheads="1"/>
          </p:cNvSpPr>
          <p:nvPr/>
        </p:nvSpPr>
        <p:spPr bwMode="auto">
          <a:xfrm>
            <a:off x="4670425" y="227013"/>
            <a:ext cx="184150" cy="460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 sz="3200" b="1">
                <a:solidFill>
                  <a:srgbClr val="153C8D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4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b="0" kern="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L-band spectrum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525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RFI workshop, Yebes, Spain, June 2017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32" y="957649"/>
            <a:ext cx="7759836" cy="58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03552"/>
      </p:ext>
    </p:extLst>
  </p:cSld>
  <p:clrMapOvr>
    <a:masterClrMapping/>
  </p:clrMapOvr>
  <p:transition advTm="58172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ample">
  <a:themeElements>
    <a:clrScheme name="sample 1">
      <a:dk1>
        <a:srgbClr val="000000"/>
      </a:dk1>
      <a:lt1>
        <a:srgbClr val="FFFFFF"/>
      </a:lt1>
      <a:dk2>
        <a:srgbClr val="000798"/>
      </a:dk2>
      <a:lt2>
        <a:srgbClr val="B2B2B2"/>
      </a:lt2>
      <a:accent1>
        <a:srgbClr val="1B33E7"/>
      </a:accent1>
      <a:accent2>
        <a:srgbClr val="6699FF"/>
      </a:accent2>
      <a:accent3>
        <a:srgbClr val="FFFFFF"/>
      </a:accent3>
      <a:accent4>
        <a:srgbClr val="000000"/>
      </a:accent4>
      <a:accent5>
        <a:srgbClr val="ABADF1"/>
      </a:accent5>
      <a:accent6>
        <a:srgbClr val="5C8AE7"/>
      </a:accent6>
      <a:hlink>
        <a:srgbClr val="99CCFF"/>
      </a:hlink>
      <a:folHlink>
        <a:srgbClr val="3366CC"/>
      </a:folHlink>
    </a:clrScheme>
    <a:fontScheme name="sample">
      <a:majorFont>
        <a:latin typeface="宋体"/>
        <a:ea typeface="宋体"/>
        <a:cs typeface=""/>
      </a:majorFont>
      <a:minorFont>
        <a:latin typeface="宋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33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华文楷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33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华文楷体" pitchFamily="2" charset="-122"/>
          </a:defRPr>
        </a:defPPr>
      </a:lstStyle>
    </a:lnDef>
  </a:objectDefaults>
  <a:extraClrSchemeLst>
    <a:extraClrScheme>
      <a:clrScheme name="sample 1">
        <a:dk1>
          <a:srgbClr val="000000"/>
        </a:dk1>
        <a:lt1>
          <a:srgbClr val="FFFFFF"/>
        </a:lt1>
        <a:dk2>
          <a:srgbClr val="000798"/>
        </a:dk2>
        <a:lt2>
          <a:srgbClr val="B2B2B2"/>
        </a:lt2>
        <a:accent1>
          <a:srgbClr val="1B33E7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ABADF1"/>
        </a:accent5>
        <a:accent6>
          <a:srgbClr val="5C8AE7"/>
        </a:accent6>
        <a:hlink>
          <a:srgbClr val="99CCFF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094332"/>
        </a:dk2>
        <a:lt2>
          <a:srgbClr val="B2B2B2"/>
        </a:lt2>
        <a:accent1>
          <a:srgbClr val="0D6531"/>
        </a:accent1>
        <a:accent2>
          <a:srgbClr val="39AF6E"/>
        </a:accent2>
        <a:accent3>
          <a:srgbClr val="FFFFFF"/>
        </a:accent3>
        <a:accent4>
          <a:srgbClr val="000000"/>
        </a:accent4>
        <a:accent5>
          <a:srgbClr val="AAB8AD"/>
        </a:accent5>
        <a:accent6>
          <a:srgbClr val="339E63"/>
        </a:accent6>
        <a:hlink>
          <a:srgbClr val="93E1A0"/>
        </a:hlink>
        <a:folHlink>
          <a:srgbClr val="1D834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275CA3"/>
        </a:dk2>
        <a:lt2>
          <a:srgbClr val="C0C0C0"/>
        </a:lt2>
        <a:accent1>
          <a:srgbClr val="529EBC"/>
        </a:accent1>
        <a:accent2>
          <a:srgbClr val="55BEE3"/>
        </a:accent2>
        <a:accent3>
          <a:srgbClr val="FFFFFF"/>
        </a:accent3>
        <a:accent4>
          <a:srgbClr val="000000"/>
        </a:accent4>
        <a:accent5>
          <a:srgbClr val="B3CCDA"/>
        </a:accent5>
        <a:accent6>
          <a:srgbClr val="4CACCE"/>
        </a:accent6>
        <a:hlink>
          <a:srgbClr val="9FD4F1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38802</TotalTime>
  <Words>674</Words>
  <Application>Microsoft Office PowerPoint</Application>
  <PresentationFormat>自定义</PresentationFormat>
  <Paragraphs>237</Paragraphs>
  <Slides>20</Slides>
  <Notes>13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Batang</vt:lpstr>
      <vt:lpstr>黑体</vt:lpstr>
      <vt:lpstr>华文楷体</vt:lpstr>
      <vt:lpstr>华文新魏</vt:lpstr>
      <vt:lpstr>宋体</vt:lpstr>
      <vt:lpstr>Arial</vt:lpstr>
      <vt:lpstr>Times New Roman</vt:lpstr>
      <vt:lpstr>Verdana</vt:lpstr>
      <vt:lpstr>Wingdings</vt:lpstr>
      <vt:lpstr>1_sample</vt:lpstr>
      <vt:lpstr> RFI measurements at the 65m Tianma Telescope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cashq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Cao Ning</dc:creator>
  <cp:lastModifiedBy>unknown</cp:lastModifiedBy>
  <cp:revision>4341</cp:revision>
  <cp:lastPrinted>2015-04-19T00:14:41Z</cp:lastPrinted>
  <dcterms:created xsi:type="dcterms:W3CDTF">2001-03-13T13:18:02Z</dcterms:created>
  <dcterms:modified xsi:type="dcterms:W3CDTF">2017-06-08T07:25:20Z</dcterms:modified>
</cp:coreProperties>
</file>