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7" r:id="rId4"/>
    <p:sldId id="259" r:id="rId5"/>
    <p:sldId id="284" r:id="rId6"/>
    <p:sldId id="381" r:id="rId7"/>
    <p:sldId id="382" r:id="rId8"/>
    <p:sldId id="373" r:id="rId9"/>
    <p:sldId id="296" r:id="rId10"/>
    <p:sldId id="311" r:id="rId11"/>
    <p:sldId id="294" r:id="rId12"/>
    <p:sldId id="302" r:id="rId13"/>
    <p:sldId id="300" r:id="rId14"/>
    <p:sldId id="285" r:id="rId15"/>
    <p:sldId id="309" r:id="rId16"/>
    <p:sldId id="310" r:id="rId17"/>
    <p:sldId id="286" r:id="rId18"/>
    <p:sldId id="356" r:id="rId19"/>
    <p:sldId id="378" r:id="rId20"/>
    <p:sldId id="377" r:id="rId21"/>
    <p:sldId id="279" r:id="rId22"/>
    <p:sldId id="376" r:id="rId23"/>
    <p:sldId id="375" r:id="rId24"/>
    <p:sldId id="380" r:id="rId25"/>
    <p:sldId id="383" r:id="rId26"/>
    <p:sldId id="360" r:id="rId27"/>
    <p:sldId id="3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FF"/>
    <a:srgbClr val="000000"/>
    <a:srgbClr val="F3BAB5"/>
    <a:srgbClr val="F1D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72464" autoAdjust="0"/>
  </p:normalViewPr>
  <p:slideViewPr>
    <p:cSldViewPr snapToGrid="0">
      <p:cViewPr varScale="1">
        <p:scale>
          <a:sx n="59" d="100"/>
          <a:sy n="59" d="100"/>
        </p:scale>
        <p:origin x="3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7BD82-31AD-4EFD-A8CA-ADD2E3DC3B38}" type="datetimeFigureOut">
              <a:rPr lang="it-IT" smtClean="0"/>
              <a:t>07/06/2017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7911D-0988-4969-81C7-9EA19F5A4F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908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" baseline="0" dirty="0" err="1" smtClean="0">
                <a:sym typeface="Wingdings" panose="05000000000000000000" pitchFamily="2" charset="2"/>
              </a:rPr>
              <a:t>One</a:t>
            </a:r>
            <a:r>
              <a:rPr lang="it-IT" sz="400" baseline="0" dirty="0" smtClean="0">
                <a:sym typeface="Wingdings" panose="05000000000000000000" pitchFamily="2" charset="2"/>
              </a:rPr>
              <a:t> more </a:t>
            </a:r>
            <a:r>
              <a:rPr lang="it-IT" sz="400" baseline="0" dirty="0" err="1" smtClean="0">
                <a:sym typeface="Wingdings" panose="05000000000000000000" pitchFamily="2" charset="2"/>
              </a:rPr>
              <a:t>regulatory</a:t>
            </a:r>
            <a:r>
              <a:rPr lang="it-IT" sz="400" baseline="0" dirty="0" smtClean="0">
                <a:sym typeface="Wingdings" panose="05000000000000000000" pitchFamily="2" charset="2"/>
              </a:rPr>
              <a:t> and the </a:t>
            </a:r>
            <a:r>
              <a:rPr lang="it-IT" sz="400" baseline="0" dirty="0" err="1" smtClean="0">
                <a:sym typeface="Wingdings" panose="05000000000000000000" pitchFamily="2" charset="2"/>
              </a:rPr>
              <a:t>other</a:t>
            </a:r>
            <a:r>
              <a:rPr lang="it-IT" sz="400" baseline="0" dirty="0" smtClean="0">
                <a:sym typeface="Wingdings" panose="05000000000000000000" pitchFamily="2" charset="2"/>
              </a:rPr>
              <a:t> more </a:t>
            </a:r>
            <a:r>
              <a:rPr lang="it-IT" sz="400" baseline="0" dirty="0" err="1" smtClean="0">
                <a:sym typeface="Wingdings" panose="05000000000000000000" pitchFamily="2" charset="2"/>
              </a:rPr>
              <a:t>experimental</a:t>
            </a:r>
            <a:endParaRPr lang="it-IT" sz="400" baseline="0" dirty="0" smtClean="0">
              <a:sym typeface="Wingdings" panose="05000000000000000000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" baseline="0" dirty="0" err="1" smtClean="0">
                <a:sym typeface="Wingdings" panose="05000000000000000000" pitchFamily="2" charset="2"/>
              </a:rPr>
              <a:t>Complementary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techniques</a:t>
            </a:r>
            <a:r>
              <a:rPr lang="it-IT" sz="400" baseline="0" dirty="0" smtClean="0">
                <a:sym typeface="Wingdings" panose="05000000000000000000" pitchFamily="2" charset="2"/>
              </a:rPr>
              <a:t> to deal with RFI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" baseline="0" dirty="0" smtClean="0">
                <a:sym typeface="Wingdings" panose="05000000000000000000" pitchFamily="2" charset="2"/>
              </a:rPr>
              <a:t>I </a:t>
            </a:r>
            <a:r>
              <a:rPr lang="it-IT" sz="400" baseline="0" dirty="0" err="1" smtClean="0">
                <a:sym typeface="Wingdings" panose="05000000000000000000" pitchFamily="2" charset="2"/>
              </a:rPr>
              <a:t>will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give</a:t>
            </a:r>
            <a:r>
              <a:rPr lang="it-IT" sz="400" baseline="0" dirty="0" smtClean="0">
                <a:sym typeface="Wingdings" panose="05000000000000000000" pitchFamily="2" charset="2"/>
              </a:rPr>
              <a:t> some general </a:t>
            </a:r>
            <a:r>
              <a:rPr lang="it-IT" sz="400" baseline="0" dirty="0" err="1" smtClean="0">
                <a:sym typeface="Wingdings" panose="05000000000000000000" pitchFamily="2" charset="2"/>
              </a:rPr>
              <a:t>concepts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but</a:t>
            </a:r>
            <a:r>
              <a:rPr lang="it-IT" sz="400" baseline="0" dirty="0" smtClean="0">
                <a:sym typeface="Wingdings" panose="05000000000000000000" pitchFamily="2" charset="2"/>
              </a:rPr>
              <a:t> in </a:t>
            </a:r>
            <a:r>
              <a:rPr lang="it-IT" sz="400" baseline="0" dirty="0" err="1" smtClean="0">
                <a:sym typeface="Wingdings" panose="05000000000000000000" pitchFamily="2" charset="2"/>
              </a:rPr>
              <a:t>particular</a:t>
            </a:r>
            <a:r>
              <a:rPr lang="it-IT" sz="400" baseline="0" dirty="0" smtClean="0">
                <a:sym typeface="Wingdings" panose="05000000000000000000" pitchFamily="2" charset="2"/>
              </a:rPr>
              <a:t> I </a:t>
            </a:r>
            <a:r>
              <a:rPr lang="it-IT" sz="400" baseline="0" dirty="0" err="1" smtClean="0">
                <a:sym typeface="Wingdings" panose="05000000000000000000" pitchFamily="2" charset="2"/>
              </a:rPr>
              <a:t>will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describe</a:t>
            </a:r>
            <a:r>
              <a:rPr lang="it-IT" sz="400" baseline="0" dirty="0" smtClean="0">
                <a:sym typeface="Wingdings" panose="05000000000000000000" pitchFamily="2" charset="2"/>
              </a:rPr>
              <a:t> the </a:t>
            </a:r>
            <a:r>
              <a:rPr lang="it-IT" sz="400" baseline="0" dirty="0" err="1" smtClean="0">
                <a:sym typeface="Wingdings" panose="05000000000000000000" pitchFamily="2" charset="2"/>
              </a:rPr>
              <a:t>Italian</a:t>
            </a:r>
            <a:r>
              <a:rPr lang="it-IT" sz="400" baseline="0" dirty="0" smtClean="0">
                <a:sym typeface="Wingdings" panose="05000000000000000000" pitchFamily="2" charset="2"/>
              </a:rPr>
              <a:t> case: so </a:t>
            </a:r>
            <a:r>
              <a:rPr lang="it-IT" sz="400" baseline="0" dirty="0" err="1" smtClean="0">
                <a:sym typeface="Wingdings" panose="05000000000000000000" pitchFamily="2" charset="2"/>
              </a:rPr>
              <a:t>what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we</a:t>
            </a:r>
            <a:r>
              <a:rPr lang="it-IT" sz="400" baseline="0" dirty="0" smtClean="0">
                <a:sym typeface="Wingdings" panose="05000000000000000000" pitchFamily="2" charset="2"/>
              </a:rPr>
              <a:t> do </a:t>
            </a:r>
            <a:r>
              <a:rPr lang="it-IT" sz="400" baseline="0" dirty="0" err="1" smtClean="0">
                <a:sym typeface="Wingdings" panose="05000000000000000000" pitchFamily="2" charset="2"/>
              </a:rPr>
              <a:t>as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Italian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group</a:t>
            </a:r>
            <a:endParaRPr lang="it-IT" sz="400" baseline="0" dirty="0" smtClean="0">
              <a:sym typeface="Wingdings" panose="05000000000000000000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" baseline="0" dirty="0" err="1" smtClean="0">
                <a:sym typeface="Wingdings" panose="05000000000000000000" pitchFamily="2" charset="2"/>
              </a:rPr>
              <a:t>This</a:t>
            </a:r>
            <a:r>
              <a:rPr lang="it-IT" sz="400" baseline="0" dirty="0" smtClean="0">
                <a:sym typeface="Wingdings" panose="05000000000000000000" pitchFamily="2" charset="2"/>
              </a:rPr>
              <a:t> talk </a:t>
            </a:r>
            <a:r>
              <a:rPr lang="it-IT" sz="400" baseline="0" dirty="0" err="1" smtClean="0">
                <a:sym typeface="Wingdings" panose="05000000000000000000" pitchFamily="2" charset="2"/>
              </a:rPr>
              <a:t>is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given</a:t>
            </a:r>
            <a:r>
              <a:rPr lang="it-IT" sz="400" baseline="0" dirty="0" smtClean="0">
                <a:sym typeface="Wingdings" panose="05000000000000000000" pitchFamily="2" charset="2"/>
              </a:rPr>
              <a:t> o </a:t>
            </a:r>
            <a:r>
              <a:rPr lang="it-IT" sz="400" baseline="0" dirty="0" err="1" smtClean="0">
                <a:sym typeface="Wingdings" panose="05000000000000000000" pitchFamily="2" charset="2"/>
              </a:rPr>
              <a:t>behalf</a:t>
            </a:r>
            <a:r>
              <a:rPr lang="it-IT" sz="400" baseline="0" dirty="0" smtClean="0">
                <a:sym typeface="Wingdings" panose="05000000000000000000" pitchFamily="2" charset="2"/>
              </a:rPr>
              <a:t> of the Rfi </a:t>
            </a:r>
            <a:r>
              <a:rPr lang="it-IT" sz="400" baseline="0" dirty="0" err="1" smtClean="0">
                <a:sym typeface="Wingdings" panose="05000000000000000000" pitchFamily="2" charset="2"/>
              </a:rPr>
              <a:t>group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composed</a:t>
            </a:r>
            <a:r>
              <a:rPr lang="it-IT" sz="400" baseline="0" dirty="0" smtClean="0">
                <a:sym typeface="Wingdings" panose="05000000000000000000" pitchFamily="2" charset="2"/>
              </a:rPr>
              <a:t> by </a:t>
            </a:r>
          </a:p>
          <a:p>
            <a:r>
              <a:rPr lang="it-IT" sz="400" dirty="0" smtClean="0"/>
              <a:t>None of </a:t>
            </a:r>
            <a:r>
              <a:rPr lang="it-IT" sz="400" dirty="0" err="1" smtClean="0"/>
              <a:t>us</a:t>
            </a:r>
            <a:r>
              <a:rPr lang="it-IT" sz="400" dirty="0" smtClean="0"/>
              <a:t> </a:t>
            </a:r>
            <a:r>
              <a:rPr lang="it-IT" sz="400" dirty="0" err="1" smtClean="0"/>
              <a:t>is</a:t>
            </a:r>
            <a:r>
              <a:rPr lang="it-IT" sz="400" dirty="0" smtClean="0"/>
              <a:t> full</a:t>
            </a:r>
            <a:r>
              <a:rPr lang="it-IT" sz="400" baseline="0" dirty="0" smtClean="0"/>
              <a:t> time </a:t>
            </a:r>
            <a:r>
              <a:rPr lang="it-IT" sz="400" baseline="0" dirty="0" err="1" smtClean="0"/>
              <a:t>involved</a:t>
            </a:r>
            <a:r>
              <a:rPr lang="it-IT" sz="400" baseline="0" dirty="0" smtClean="0"/>
              <a:t> in </a:t>
            </a:r>
            <a:r>
              <a:rPr lang="it-IT" sz="400" baseline="0" dirty="0" err="1" smtClean="0"/>
              <a:t>this</a:t>
            </a:r>
            <a:r>
              <a:rPr lang="it-IT" sz="400" baseline="0" dirty="0" smtClean="0"/>
              <a:t> </a:t>
            </a:r>
            <a:r>
              <a:rPr lang="it-IT" sz="400" baseline="0" dirty="0" err="1" smtClean="0"/>
              <a:t>activity</a:t>
            </a:r>
            <a:r>
              <a:rPr lang="it-IT" sz="400" baseline="0" dirty="0" smtClean="0"/>
              <a:t>. </a:t>
            </a:r>
            <a:r>
              <a:rPr lang="it-IT" sz="400" baseline="0" dirty="0" err="1" smtClean="0"/>
              <a:t>Whowever</a:t>
            </a:r>
            <a:r>
              <a:rPr lang="it-IT" sz="400" baseline="0" dirty="0" smtClean="0"/>
              <a:t>, </a:t>
            </a:r>
            <a:r>
              <a:rPr lang="it-IT" sz="400" dirty="0" err="1" smtClean="0"/>
              <a:t>at</a:t>
            </a:r>
            <a:r>
              <a:rPr lang="it-IT" sz="400" dirty="0" smtClean="0"/>
              <a:t> </a:t>
            </a:r>
            <a:r>
              <a:rPr lang="it-IT" sz="400" dirty="0" err="1" smtClean="0"/>
              <a:t>least</a:t>
            </a:r>
            <a:r>
              <a:rPr lang="it-IT" sz="400" dirty="0" smtClean="0"/>
              <a:t> </a:t>
            </a:r>
            <a:r>
              <a:rPr lang="it-IT" sz="400" dirty="0" err="1" smtClean="0"/>
              <a:t>one</a:t>
            </a:r>
            <a:r>
              <a:rPr lang="it-IT" sz="400" baseline="0" dirty="0" smtClean="0"/>
              <a:t> </a:t>
            </a:r>
            <a:r>
              <a:rPr lang="it-IT" sz="400" baseline="0" dirty="0" smtClean="0">
                <a:sym typeface="Wingdings" panose="05000000000000000000" pitchFamily="2" charset="2"/>
              </a:rPr>
              <a:t>FTE </a:t>
            </a:r>
            <a:r>
              <a:rPr lang="it-IT" sz="400" baseline="0" dirty="0" err="1" smtClean="0">
                <a:sym typeface="Wingdings" panose="05000000000000000000" pitchFamily="2" charset="2"/>
              </a:rPr>
              <a:t>is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assured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at</a:t>
            </a:r>
            <a:r>
              <a:rPr lang="it-IT" sz="400" baseline="0" dirty="0" smtClean="0">
                <a:sym typeface="Wingdings" panose="05000000000000000000" pitchFamily="2" charset="2"/>
              </a:rPr>
              <a:t> </a:t>
            </a:r>
            <a:r>
              <a:rPr lang="it-IT" sz="400" baseline="0" dirty="0" err="1" smtClean="0">
                <a:sym typeface="Wingdings" panose="05000000000000000000" pitchFamily="2" charset="2"/>
              </a:rPr>
              <a:t>each</a:t>
            </a:r>
            <a:r>
              <a:rPr lang="it-IT" sz="400" baseline="0" dirty="0" smtClean="0">
                <a:sym typeface="Wingdings" panose="05000000000000000000" pitchFamily="2" charset="2"/>
              </a:rPr>
              <a:t> station</a:t>
            </a:r>
          </a:p>
          <a:p>
            <a:endParaRPr lang="it-IT" sz="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78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 </a:t>
            </a:r>
            <a:r>
              <a:rPr lang="it-IT" dirty="0" err="1" smtClean="0"/>
              <a:t>told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the «</a:t>
            </a:r>
            <a:r>
              <a:rPr lang="it-IT" dirty="0" err="1" smtClean="0"/>
              <a:t>external</a:t>
            </a:r>
            <a:r>
              <a:rPr lang="it-IT" dirty="0" smtClean="0"/>
              <a:t> </a:t>
            </a:r>
            <a:r>
              <a:rPr lang="it-IT" dirty="0" err="1" smtClean="0"/>
              <a:t>enemies</a:t>
            </a:r>
            <a:r>
              <a:rPr lang="it-IT" dirty="0" smtClean="0"/>
              <a:t>»,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to </a:t>
            </a:r>
            <a:r>
              <a:rPr lang="it-IT" dirty="0" err="1" smtClean="0"/>
              <a:t>admit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often</a:t>
            </a:r>
            <a:r>
              <a:rPr lang="it-IT" dirty="0" smtClean="0"/>
              <a:t> the source</a:t>
            </a:r>
            <a:r>
              <a:rPr lang="it-IT" baseline="0" dirty="0" smtClean="0"/>
              <a:t> </a:t>
            </a:r>
            <a:r>
              <a:rPr lang="it-IT" dirty="0" smtClean="0"/>
              <a:t>of </a:t>
            </a:r>
            <a:r>
              <a:rPr lang="it-IT" dirty="0" err="1" smtClean="0"/>
              <a:t>our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problems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ourself</a:t>
            </a:r>
            <a:r>
              <a:rPr lang="it-IT" baseline="0" dirty="0" smtClean="0"/>
              <a:t>. </a:t>
            </a:r>
          </a:p>
          <a:p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don’t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any</a:t>
            </a:r>
            <a:r>
              <a:rPr lang="it-IT" baseline="0" dirty="0" smtClean="0"/>
              <a:t> Bert,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lot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electrical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electronic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equipment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close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our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ra</a:t>
            </a:r>
            <a:r>
              <a:rPr lang="it-IT" baseline="0" dirty="0" smtClean="0"/>
              <a:t> site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5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Ricevitore banda C LO 4600. Banda nominale 4600-5600 MHz</a:t>
            </a:r>
          </a:p>
          <a:p>
            <a:r>
              <a:rPr lang="it-IT" dirty="0" smtClean="0"/>
              <a:t>Ricevitore banda S: Banda nominale : 2200-</a:t>
            </a:r>
            <a:r>
              <a:rPr lang="it-IT" baseline="0" dirty="0" smtClean="0"/>
              <a:t>2400 MHz</a:t>
            </a:r>
            <a:r>
              <a:rPr lang="it-IT" dirty="0" smtClean="0"/>
              <a:t>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dirty="0" err="1" smtClean="0">
                <a:sym typeface="Wingdings" panose="05000000000000000000" pitchFamily="2" charset="2"/>
              </a:rPr>
              <a:t>wifi</a:t>
            </a:r>
            <a:r>
              <a:rPr lang="it-IT" dirty="0" smtClean="0">
                <a:sym typeface="Wingdings" panose="05000000000000000000" pitchFamily="2" charset="2"/>
              </a:rPr>
              <a:t> (IEEE-A) </a:t>
            </a:r>
            <a:r>
              <a:rPr lang="it-IT" dirty="0" err="1" smtClean="0">
                <a:sym typeface="Wingdings" panose="05000000000000000000" pitchFamily="2" charset="2"/>
              </a:rPr>
              <a:t>smartphone</a:t>
            </a:r>
            <a:endParaRPr lang="it-IT" dirty="0" smtClean="0">
              <a:sym typeface="Wingdings" panose="05000000000000000000" pitchFamily="2" charset="2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96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investigations</a:t>
            </a:r>
            <a:r>
              <a:rPr lang="it-IT" dirty="0" smtClean="0"/>
              <a:t> of the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levels</a:t>
            </a:r>
            <a:r>
              <a:rPr lang="it-IT" dirty="0" smtClean="0"/>
              <a:t> </a:t>
            </a:r>
            <a:r>
              <a:rPr lang="it-IT" dirty="0" err="1" smtClean="0"/>
              <a:t>emitted</a:t>
            </a:r>
            <a:r>
              <a:rPr lang="it-IT" dirty="0" smtClean="0"/>
              <a:t> in the data center of the OAC, i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Scenario 1: All devices switched off.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Scenario 2: Scenario 1 + UPS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switched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on.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Scenario 3: Scenario 2 + LAN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switched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on.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Scenario 4: Scenario 3 + CPU cluster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switched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977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300 euro all’ora!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777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Prima</a:t>
            </a:r>
            <a:r>
              <a:rPr lang="it-IT" baseline="0" dirty="0" smtClean="0"/>
              <a:t> foto: Luciano Baldeschi. </a:t>
            </a:r>
            <a:r>
              <a:rPr lang="it-IT" baseline="0" dirty="0" err="1" smtClean="0"/>
              <a:t>Technician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Fisrt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identify</a:t>
            </a:r>
            <a:r>
              <a:rPr lang="it-IT" baseline="0" dirty="0" smtClean="0"/>
              <a:t> RFI </a:t>
            </a:r>
            <a:r>
              <a:rPr lang="it-IT" baseline="0" dirty="0" err="1" smtClean="0"/>
              <a:t>around</a:t>
            </a:r>
            <a:r>
              <a:rPr lang="it-IT" baseline="0" dirty="0" smtClean="0"/>
              <a:t> 400 MHz. Close to Verona, </a:t>
            </a:r>
            <a:r>
              <a:rPr lang="it-IT" baseline="0" dirty="0" err="1" smtClean="0"/>
              <a:t>early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sixites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Seconda foto: </a:t>
            </a:r>
            <a:r>
              <a:rPr lang="it-IT" baseline="0" dirty="0" err="1" smtClean="0"/>
              <a:t>Morsiani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Tomasetti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Sicily</a:t>
            </a:r>
            <a:r>
              <a:rPr lang="it-IT" baseline="0" dirty="0" smtClean="0"/>
              <a:t>, 1980</a:t>
            </a:r>
          </a:p>
          <a:p>
            <a:r>
              <a:rPr lang="it-IT" baseline="0" dirty="0" smtClean="0"/>
              <a:t>Terza foto: Ambrosini, </a:t>
            </a:r>
            <a:r>
              <a:rPr lang="it-IT" baseline="0" dirty="0" err="1" smtClean="0"/>
              <a:t>Grueff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Porceddu</a:t>
            </a:r>
            <a:r>
              <a:rPr lang="it-IT" baseline="0" dirty="0" smtClean="0"/>
              <a:t>, SRT, 1990</a:t>
            </a:r>
          </a:p>
          <a:p>
            <a:r>
              <a:rPr lang="it-IT" dirty="0" smtClean="0"/>
              <a:t>Quarta foto. D’Amico,</a:t>
            </a:r>
            <a:r>
              <a:rPr lang="it-IT" baseline="0" dirty="0" smtClean="0"/>
              <a:t> Ambrosini, Messina, Open </a:t>
            </a:r>
            <a:r>
              <a:rPr lang="it-IT" baseline="0" dirty="0" err="1" smtClean="0"/>
              <a:t>day</a:t>
            </a:r>
            <a:r>
              <a:rPr lang="it-IT" baseline="0" dirty="0" smtClean="0"/>
              <a:t>, 2006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120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Ras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bands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790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Logo rai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322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Airbus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278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05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At the </a:t>
            </a:r>
            <a:r>
              <a:rPr lang="it-IT" dirty="0" err="1" smtClean="0"/>
              <a:t>same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made </a:t>
            </a:r>
            <a:r>
              <a:rPr lang="it-IT" dirty="0" err="1" smtClean="0"/>
              <a:t>efforts</a:t>
            </a:r>
            <a:r>
              <a:rPr lang="it-IT" dirty="0" smtClean="0"/>
              <a:t> to </a:t>
            </a:r>
            <a:r>
              <a:rPr lang="it-IT" dirty="0" err="1" smtClean="0"/>
              <a:t>give</a:t>
            </a:r>
            <a:r>
              <a:rPr lang="it-IT" dirty="0" smtClean="0"/>
              <a:t> </a:t>
            </a:r>
            <a:r>
              <a:rPr lang="it-IT" dirty="0" err="1" smtClean="0"/>
              <a:t>value</a:t>
            </a:r>
            <a:r>
              <a:rPr lang="it-IT" dirty="0" smtClean="0"/>
              <a:t> to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like</a:t>
            </a:r>
            <a:r>
              <a:rPr lang="it-IT" dirty="0" smtClean="0"/>
              <a:t> </a:t>
            </a:r>
            <a:r>
              <a:rPr lang="it-IT" dirty="0" err="1" smtClean="0"/>
              <a:t>publishing</a:t>
            </a:r>
            <a:r>
              <a:rPr lang="it-IT" dirty="0" smtClean="0"/>
              <a:t>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relevant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: ….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51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FF0000"/>
                </a:solidFill>
              </a:rPr>
              <a:t>This</a:t>
            </a:r>
            <a:r>
              <a:rPr lang="it-IT" dirty="0" smtClean="0">
                <a:solidFill>
                  <a:srgbClr val="FF0000"/>
                </a:solidFill>
              </a:rPr>
              <a:t> talk </a:t>
            </a:r>
            <a:r>
              <a:rPr lang="it-IT" dirty="0" err="1" smtClean="0">
                <a:solidFill>
                  <a:srgbClr val="FF0000"/>
                </a:solidFill>
              </a:rPr>
              <a:t>is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organized</a:t>
            </a:r>
            <a:r>
              <a:rPr lang="it-IT" dirty="0" smtClean="0">
                <a:solidFill>
                  <a:srgbClr val="FF0000"/>
                </a:solidFill>
              </a:rPr>
              <a:t> in 4 </a:t>
            </a:r>
            <a:r>
              <a:rPr lang="it-IT" dirty="0" err="1" smtClean="0">
                <a:solidFill>
                  <a:srgbClr val="FF0000"/>
                </a:solidFill>
              </a:rPr>
              <a:t>main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sections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295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Piece</a:t>
            </a:r>
            <a:r>
              <a:rPr lang="it-IT" dirty="0" smtClean="0"/>
              <a:t> of news </a:t>
            </a:r>
            <a:r>
              <a:rPr lang="it-IT" dirty="0" err="1" smtClean="0"/>
              <a:t>related</a:t>
            </a:r>
            <a:r>
              <a:rPr lang="it-IT" dirty="0" smtClean="0"/>
              <a:t> to the </a:t>
            </a:r>
            <a:r>
              <a:rPr lang="it-IT" dirty="0" err="1" smtClean="0"/>
              <a:t>auction</a:t>
            </a:r>
            <a:r>
              <a:rPr lang="it-IT" dirty="0" smtClean="0"/>
              <a:t> of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portions</a:t>
            </a:r>
            <a:r>
              <a:rPr lang="it-IT" dirty="0" smtClean="0"/>
              <a:t> of the radio </a:t>
            </a:r>
            <a:r>
              <a:rPr lang="it-IT" dirty="0" err="1" smtClean="0"/>
              <a:t>spectrum</a:t>
            </a:r>
            <a:r>
              <a:rPr lang="it-IT" dirty="0" smtClean="0"/>
              <a:t>. Vodafone and Telecom </a:t>
            </a:r>
            <a:r>
              <a:rPr lang="it-IT" dirty="0" err="1" smtClean="0"/>
              <a:t>bought</a:t>
            </a:r>
            <a:r>
              <a:rPr lang="it-IT" dirty="0" smtClean="0"/>
              <a:t> 20 MHz </a:t>
            </a:r>
            <a:r>
              <a:rPr lang="it-IT" dirty="0" err="1" smtClean="0"/>
              <a:t>each</a:t>
            </a:r>
            <a:r>
              <a:rPr lang="it-IT" dirty="0" smtClean="0"/>
              <a:t> for a </a:t>
            </a:r>
            <a:r>
              <a:rPr lang="it-IT" dirty="0" err="1" smtClean="0"/>
              <a:t>total</a:t>
            </a:r>
            <a:r>
              <a:rPr lang="it-IT" dirty="0" smtClean="0"/>
              <a:t> of </a:t>
            </a:r>
            <a:r>
              <a:rPr lang="it-IT" dirty="0" err="1" smtClean="0"/>
              <a:t>half</a:t>
            </a:r>
            <a:r>
              <a:rPr lang="it-IT" dirty="0" smtClean="0"/>
              <a:t> </a:t>
            </a:r>
            <a:r>
              <a:rPr lang="it-IT" dirty="0" err="1" smtClean="0"/>
              <a:t>bilion</a:t>
            </a:r>
            <a:r>
              <a:rPr lang="it-IT" dirty="0" smtClean="0"/>
              <a:t> of euro,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dirty="0" smtClean="0"/>
              <a:t> 70%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value</a:t>
            </a:r>
            <a:r>
              <a:rPr lang="it-IT" baseline="0" dirty="0" smtClean="0"/>
              <a:t> of SKA-</a:t>
            </a:r>
            <a:r>
              <a:rPr lang="it-IT" baseline="0" dirty="0" err="1" smtClean="0"/>
              <a:t>phase</a:t>
            </a:r>
            <a:r>
              <a:rPr lang="it-IT" baseline="0" dirty="0" smtClean="0"/>
              <a:t> 1. An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import </a:t>
            </a:r>
            <a:r>
              <a:rPr lang="it-IT" baseline="0" dirty="0" err="1" smtClean="0"/>
              <a:t>relevant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aspect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auction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vicinity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one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most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important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astronomical</a:t>
            </a:r>
            <a:r>
              <a:rPr lang="it-IT" baseline="0" dirty="0" smtClean="0"/>
              <a:t> band: the 21 cm line.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92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The goal of 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gorup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 to </a:t>
            </a:r>
            <a:r>
              <a:rPr lang="it-IT" baseline="0" dirty="0" err="1" smtClean="0"/>
              <a:t>minimze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Italian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adio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telescopes</a:t>
            </a:r>
            <a:r>
              <a:rPr lang="it-IT" baseline="0" dirty="0" smtClean="0"/>
              <a:t> the RFI </a:t>
            </a:r>
            <a:r>
              <a:rPr lang="it-IT" baseline="0" dirty="0" err="1" smtClean="0"/>
              <a:t>issues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done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two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different</a:t>
            </a:r>
            <a:r>
              <a:rPr lang="it-IT" baseline="0" dirty="0" smtClean="0"/>
              <a:t> ways: in the </a:t>
            </a:r>
            <a:r>
              <a:rPr lang="it-IT" baseline="0" dirty="0" err="1" smtClean="0"/>
              <a:t>legal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protected</a:t>
            </a:r>
            <a:r>
              <a:rPr lang="it-IT" baseline="0" dirty="0" smtClean="0"/>
              <a:t> band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must </a:t>
            </a:r>
            <a:r>
              <a:rPr lang="it-IT" baseline="0" dirty="0" err="1" smtClean="0"/>
              <a:t>assure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protection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according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regulation</a:t>
            </a:r>
            <a:r>
              <a:rPr lang="it-IT" baseline="0" dirty="0" smtClean="0"/>
              <a:t>. At the </a:t>
            </a:r>
            <a:r>
              <a:rPr lang="it-IT" baseline="0" dirty="0" err="1" smtClean="0"/>
              <a:t>same</a:t>
            </a:r>
            <a:r>
              <a:rPr lang="it-IT" baseline="0" dirty="0" smtClean="0"/>
              <a:t> time,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knw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dirty="0" smtClean="0"/>
              <a:t>the </a:t>
            </a:r>
            <a:r>
              <a:rPr lang="it-IT" dirty="0" err="1" smtClean="0"/>
              <a:t>protected</a:t>
            </a:r>
            <a:r>
              <a:rPr lang="it-IT" dirty="0" smtClean="0"/>
              <a:t> </a:t>
            </a:r>
            <a:r>
              <a:rPr lang="it-IT" dirty="0" err="1" smtClean="0"/>
              <a:t>bands</a:t>
            </a:r>
            <a:r>
              <a:rPr lang="it-IT" dirty="0" smtClean="0"/>
              <a:t> are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longer</a:t>
            </a:r>
            <a:r>
              <a:rPr lang="it-IT" dirty="0" smtClean="0"/>
              <a:t> </a:t>
            </a:r>
            <a:r>
              <a:rPr lang="it-IT" dirty="0" err="1" smtClean="0"/>
              <a:t>sufficient</a:t>
            </a:r>
            <a:r>
              <a:rPr lang="it-IT" dirty="0" smtClean="0"/>
              <a:t> for </a:t>
            </a:r>
            <a:r>
              <a:rPr lang="it-IT" dirty="0" err="1" smtClean="0"/>
              <a:t>answering</a:t>
            </a:r>
            <a:r>
              <a:rPr lang="it-IT" dirty="0" smtClean="0"/>
              <a:t> the </a:t>
            </a:r>
            <a:r>
              <a:rPr lang="it-IT" dirty="0" err="1" smtClean="0"/>
              <a:t>needs</a:t>
            </a:r>
            <a:r>
              <a:rPr lang="it-IT" dirty="0" smtClean="0"/>
              <a:t> of a </a:t>
            </a:r>
            <a:r>
              <a:rPr lang="it-IT" dirty="0" err="1" smtClean="0"/>
              <a:t>modern</a:t>
            </a:r>
            <a:r>
              <a:rPr lang="it-IT" dirty="0" smtClean="0"/>
              <a:t> radio </a:t>
            </a:r>
            <a:r>
              <a:rPr lang="it-IT" dirty="0" err="1" smtClean="0"/>
              <a:t>astronomy</a:t>
            </a:r>
            <a:r>
              <a:rPr lang="it-IT" dirty="0" smtClean="0"/>
              <a:t> (</a:t>
            </a:r>
            <a:r>
              <a:rPr lang="it-IT" dirty="0" err="1" smtClean="0"/>
              <a:t>increasing</a:t>
            </a:r>
            <a:r>
              <a:rPr lang="it-IT" dirty="0" smtClean="0"/>
              <a:t> the </a:t>
            </a:r>
            <a:r>
              <a:rPr lang="it-IT" dirty="0" err="1" smtClean="0"/>
              <a:t>sensitivity</a:t>
            </a:r>
            <a:r>
              <a:rPr lang="it-IT" dirty="0" smtClean="0"/>
              <a:t> </a:t>
            </a:r>
            <a:r>
              <a:rPr lang="it-IT" dirty="0" err="1" smtClean="0"/>
              <a:t>radiometer</a:t>
            </a:r>
            <a:r>
              <a:rPr lang="it-IT" dirty="0" smtClean="0"/>
              <a:t> formula and for </a:t>
            </a:r>
            <a:r>
              <a:rPr lang="it-IT" dirty="0" err="1" smtClean="0"/>
              <a:t>red-shifted</a:t>
            </a:r>
            <a:r>
              <a:rPr lang="it-IT" dirty="0" smtClean="0"/>
              <a:t> </a:t>
            </a:r>
            <a:r>
              <a:rPr lang="it-IT" dirty="0" err="1" smtClean="0"/>
              <a:t>emsissiojn</a:t>
            </a:r>
            <a:r>
              <a:rPr lang="it-IT" dirty="0" smtClean="0"/>
              <a:t>). </a:t>
            </a:r>
            <a:r>
              <a:rPr lang="it-IT" dirty="0" err="1" smtClean="0"/>
              <a:t>Monitiring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bands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gie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important</a:t>
            </a:r>
            <a:r>
              <a:rPr lang="it-IT" baseline="0" dirty="0" smtClean="0"/>
              <a:t> information </a:t>
            </a:r>
            <a:r>
              <a:rPr lang="it-IT" baseline="0" dirty="0" err="1" smtClean="0"/>
              <a:t>like</a:t>
            </a:r>
            <a:r>
              <a:rPr lang="it-IT" baseline="0" dirty="0" smtClean="0"/>
              <a:t> for </a:t>
            </a:r>
            <a:r>
              <a:rPr lang="it-IT" baseline="0" dirty="0" err="1" smtClean="0"/>
              <a:t>example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power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lvels</a:t>
            </a:r>
            <a:r>
              <a:rPr lang="it-IT" baseline="0" dirty="0" smtClean="0"/>
              <a:t> for </a:t>
            </a:r>
            <a:r>
              <a:rPr lang="it-IT" baseline="0" dirty="0" err="1" smtClean="0"/>
              <a:t>better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designin</a:t>
            </a:r>
            <a:r>
              <a:rPr lang="it-IT" baseline="0" dirty="0" smtClean="0"/>
              <a:t> the radio </a:t>
            </a:r>
            <a:r>
              <a:rPr lang="it-IT" baseline="0" dirty="0" err="1" smtClean="0"/>
              <a:t>astronomical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receiver</a:t>
            </a:r>
            <a:r>
              <a:rPr lang="it-IT" baseline="0" dirty="0" smtClean="0"/>
              <a:t>, the </a:t>
            </a:r>
            <a:r>
              <a:rPr lang="it-IT" baseline="0" dirty="0" err="1" smtClean="0"/>
              <a:t>modulation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developping</a:t>
            </a:r>
            <a:r>
              <a:rPr lang="it-IT" baseline="0" dirty="0" smtClean="0"/>
              <a:t> ad hoc </a:t>
            </a:r>
            <a:r>
              <a:rPr lang="it-IT" baseline="0" dirty="0" err="1" smtClean="0"/>
              <a:t>mitigation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techniques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statiscal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occupancy</a:t>
            </a:r>
            <a:r>
              <a:rPr lang="it-IT" baseline="0" dirty="0" smtClean="0"/>
              <a:t> for a </a:t>
            </a:r>
            <a:r>
              <a:rPr lang="it-IT" baseline="0" dirty="0" err="1" smtClean="0"/>
              <a:t>sort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atenna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scheduling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according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temporal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distribution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th</a:t>
            </a:r>
            <a:r>
              <a:rPr lang="it-IT" baseline="0" dirty="0" smtClean="0"/>
              <a:t> RFI, or </a:t>
            </a:r>
            <a:r>
              <a:rPr lang="it-IT" baseline="0" dirty="0" err="1" smtClean="0"/>
              <a:t>recognizing</a:t>
            </a:r>
            <a:r>
              <a:rPr lang="it-IT" baseline="0" dirty="0" smtClean="0"/>
              <a:t> some </a:t>
            </a:r>
            <a:r>
              <a:rPr lang="it-IT" baseline="0" dirty="0" err="1" smtClean="0"/>
              <a:t>sort</a:t>
            </a:r>
            <a:r>
              <a:rPr lang="it-IT" baseline="0" dirty="0" smtClean="0"/>
              <a:t> of auto. RFI</a:t>
            </a:r>
            <a:endParaRPr lang="it-IT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77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Ministry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economic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development</a:t>
            </a:r>
            <a:r>
              <a:rPr lang="it-IT" baseline="0" dirty="0" smtClean="0"/>
              <a:t> </a:t>
            </a:r>
          </a:p>
          <a:p>
            <a:r>
              <a:rPr lang="it-IT" dirty="0" err="1" smtClean="0"/>
              <a:t>Italian</a:t>
            </a:r>
            <a:r>
              <a:rPr lang="it-IT" dirty="0" smtClean="0"/>
              <a:t> </a:t>
            </a:r>
            <a:r>
              <a:rPr lang="it-IT" dirty="0" err="1" smtClean="0"/>
              <a:t>Frequency</a:t>
            </a:r>
            <a:r>
              <a:rPr lang="it-IT" dirty="0" smtClean="0"/>
              <a:t> </a:t>
            </a:r>
            <a:r>
              <a:rPr lang="it-IT" dirty="0" err="1" smtClean="0"/>
              <a:t>plan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926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For </a:t>
            </a:r>
            <a:r>
              <a:rPr lang="it-IT" dirty="0" err="1" smtClean="0"/>
              <a:t>having</a:t>
            </a:r>
            <a:r>
              <a:rPr lang="it-IT" dirty="0" smtClean="0"/>
              <a:t> a </a:t>
            </a:r>
            <a:r>
              <a:rPr lang="it-IT" dirty="0" err="1" smtClean="0"/>
              <a:t>legal</a:t>
            </a:r>
            <a:r>
              <a:rPr lang="it-IT" dirty="0" smtClean="0"/>
              <a:t> status,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fndamental</a:t>
            </a:r>
            <a:r>
              <a:rPr lang="it-IT" dirty="0" smtClean="0"/>
              <a:t> to </a:t>
            </a:r>
            <a:r>
              <a:rPr lang="it-IT" dirty="0" err="1" smtClean="0"/>
              <a:t>register</a:t>
            </a:r>
            <a:r>
              <a:rPr lang="it-IT" baseline="0" dirty="0" smtClean="0"/>
              <a:t> the station in the ITU data-base. </a:t>
            </a:r>
          </a:p>
          <a:p>
            <a:r>
              <a:rPr lang="it-IT" baseline="0" dirty="0" smtClean="0"/>
              <a:t>The date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also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important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dirty="0" err="1" smtClean="0"/>
              <a:t>firt</a:t>
            </a:r>
            <a:r>
              <a:rPr lang="it-IT" dirty="0" smtClean="0"/>
              <a:t> come first </a:t>
            </a:r>
            <a:r>
              <a:rPr lang="it-IT" dirty="0" err="1" smtClean="0"/>
              <a:t>served</a:t>
            </a:r>
            <a:r>
              <a:rPr lang="it-IT" dirty="0" smtClean="0"/>
              <a:t> </a:t>
            </a:r>
            <a:r>
              <a:rPr lang="it-IT" dirty="0" err="1" smtClean="0"/>
              <a:t>basis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615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Ministry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Bi-</a:t>
            </a:r>
            <a:r>
              <a:rPr lang="it-IT" dirty="0" err="1" smtClean="0"/>
              <a:t>directional</a:t>
            </a:r>
            <a:r>
              <a:rPr lang="it-IT" dirty="0" smtClean="0"/>
              <a:t> to assist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local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department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when</a:t>
            </a:r>
            <a:r>
              <a:rPr lang="it-IT" baseline="0" dirty="0" smtClean="0"/>
              <a:t> high </a:t>
            </a:r>
            <a:r>
              <a:rPr lang="it-IT" baseline="0" dirty="0" err="1" smtClean="0"/>
              <a:t>sensititvytu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required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30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coordination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endParaRPr lang="it-IT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Medicina2 km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radiusThe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zone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established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Medicina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Municipality</a:t>
            </a:r>
            <a:endParaRPr lang="it-IT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Noto no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regulatory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quiet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zone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station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surrounded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hills</a:t>
            </a:r>
            <a:endParaRPr lang="it-IT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Sardiniastation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no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quiet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zone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it-IT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35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n-GB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formal point of view. We can recognize several different causes of </a:t>
            </a:r>
            <a:r>
              <a:rPr lang="en-GB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interefence</a:t>
            </a:r>
            <a:endParaRPr lang="en-GB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source is a non-compliant radio device :</a:t>
            </a:r>
            <a:r>
              <a:rPr lang="it-IT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 that are imported from abroad and that are not compliant with the relevant standards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ILLEGAL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source is a compliant radio device, but is used without a license:</a:t>
            </a:r>
            <a:r>
              <a:rPr lang="en-GB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devices not allowed in a given country or devices that are not licensed. For example FM transmitters used without a license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source is a compliant and licensed device that operates exceeding radio licence parameters: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devices that operate exceeding license parameters. For example, FM transmitters that exceed the licensed power limits.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source is faulty radio equipment:</a:t>
            </a:r>
            <a:r>
              <a:rPr lang="en-GB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 that has some malfunctioning. For example, uncontrolled oscillations, non-linear phenomena, etc. in an uncontrolled portion of radio spectrum;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Intermodulation issues or EMC incompatibility appearing from radio or non-radio devices (electric appliances)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 equipment, including domestic ones, which do not apply to immunity standards, have the potential to produce interfering radiofrequency energy. Radio-communication sites with a high density of transmitters have a great potential to produce interfering radio energy by non-linear phenomena. 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reasons: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reasons not identified in items 1 to 6 above.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911D-0988-4969-81C7-9EA19F5A4F9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95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7284396" y="2317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P. </a:t>
            </a:r>
            <a:r>
              <a:rPr lang="en-US" dirty="0" err="1" smtClean="0"/>
              <a:t>Bolli</a:t>
            </a:r>
            <a:r>
              <a:rPr lang="en-US" dirty="0" smtClean="0"/>
              <a:t>, The INAF RFI group, </a:t>
            </a:r>
            <a:r>
              <a:rPr lang="en-US" dirty="0" err="1" smtClean="0"/>
              <a:t>Yebes</a:t>
            </a:r>
            <a:r>
              <a:rPr lang="en-US" dirty="0" smtClean="0"/>
              <a:t> Observatory (Spain) , June 8-9, 2017 </a:t>
            </a:r>
            <a:endParaRPr lang="en-US" dirty="0"/>
          </a:p>
        </p:txBody>
      </p:sp>
      <p:pic>
        <p:nvPicPr>
          <p:cNvPr id="9" name="Picture 4" descr="http://www.inaf.it/it/sedi/sede-centrale-nuova/presidenza/ufficio-relazioni-con-il-pubblico-e-la-stampa/uso-del-logo_old/uso%20del%20logo/immagini/logo-inaf-compatt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107" y="191994"/>
            <a:ext cx="912402" cy="45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 userDrawn="1"/>
        </p:nvSpPr>
        <p:spPr>
          <a:xfrm>
            <a:off x="7284396" y="2317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P. </a:t>
            </a:r>
            <a:r>
              <a:rPr lang="en-US" dirty="0" err="1" smtClean="0"/>
              <a:t>Bolli</a:t>
            </a:r>
            <a:r>
              <a:rPr lang="en-US" dirty="0" smtClean="0"/>
              <a:t>, The INAF RFI group, </a:t>
            </a:r>
            <a:r>
              <a:rPr lang="en-US" dirty="0" err="1" smtClean="0"/>
              <a:t>Yebes</a:t>
            </a:r>
            <a:r>
              <a:rPr lang="en-US" dirty="0" smtClean="0"/>
              <a:t> Observatory (Spain) , June 8-9, 2017 </a:t>
            </a:r>
            <a:endParaRPr lang="en-US" dirty="0"/>
          </a:p>
        </p:txBody>
      </p:sp>
      <p:pic>
        <p:nvPicPr>
          <p:cNvPr id="5" name="Picture 4" descr="http://www.inaf.it/it/sedi/sede-centrale-nuova/presidenza/ufficio-relazioni-con-il-pubblico-e-la-stampa/uso-del-logo_old/uso%20del%20logo/immagini/logo-inaf-compatt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107" y="191994"/>
            <a:ext cx="912402" cy="45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hyperlink" Target="http://www.google.it/url?sa=i&amp;rct=j&amp;q=&amp;esrc=s&amp;frm=1&amp;source=images&amp;cd=&amp;cad=rja&amp;docid=0_YNkdkiL-EppM&amp;tbnid=xXUIs6unJeVChM:&amp;ved=0CAUQjRw&amp;url=http://commons.wikipedia.org/wiki/File:Dunn_fell_radar_station.jpg&amp;ei=hE4vUZz9JInGswaTrYDABQ&amp;bvm=bv.43148975,bs.1,d.bGE&amp;psig=AFQjCNEihbr9y7gOQJNP-21Fbf36IzoINA&amp;ust=1362141165286062" TargetMode="External"/><Relationship Id="rId3" Type="http://schemas.openxmlformats.org/officeDocument/2006/relationships/notesSlide" Target="../notesSlides/notesSlide9.xml"/><Relationship Id="rId7" Type="http://schemas.openxmlformats.org/officeDocument/2006/relationships/hyperlink" Target="http://www.trova-il-tuo-partner.com/img/satellite1.jpg" TargetMode="External"/><Relationship Id="rId12" Type="http://schemas.openxmlformats.org/officeDocument/2006/relationships/image" Target="../media/image23.jpeg"/><Relationship Id="rId1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google.it/url?sa=i&amp;rct=j&amp;q=&amp;esrc=s&amp;frm=1&amp;source=images&amp;cd=&amp;cad=rja&amp;docid=_YCysU_WiIKJZM&amp;tbnid=9GGAPwQ2UiAjSM:&amp;ved=0CAUQjRw&amp;url=http://www.tmworld.com/design/calibration-and-metrology/4389300/Moving-a-lab-is-a-monumental-task&amp;ei=BVxhUbisAsjusgbk4YGgAw&amp;bvm=bv.44770516,d.Yms&amp;psig=AFQjCNEWDwT331amdV87KOzXk1NF_y826Q&amp;ust=1365421426757013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11" Type="http://schemas.openxmlformats.org/officeDocument/2006/relationships/hyperlink" Target="http://www.google.it/url?sa=i&amp;rct=j&amp;q=&amp;esrc=s&amp;frm=1&amp;source=images&amp;cd=&amp;cad=rja&amp;docid=zQGwEXpVaARuQM&amp;tbnid=iga4I-jg17gMfM:&amp;ved=0CAUQjRw&amp;url=http://www.poweroilandgas.com/2012/09/why-aircraft-electrical-systems-operate.html&amp;ei=Uk4vUfmhIcnPtQbH0IGQBg&amp;bvm=bv.43148975,d.bGE&amp;psig=AFQjCNEhk1V0Wgg40bJREGmabX65Mrh1eA&amp;ust=1362141119951932" TargetMode="External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jpeg"/><Relationship Id="rId10" Type="http://schemas.openxmlformats.org/officeDocument/2006/relationships/image" Target="../media/image22.jpeg"/><Relationship Id="rId4" Type="http://schemas.openxmlformats.org/officeDocument/2006/relationships/image" Target="../media/image20.jpeg"/><Relationship Id="rId9" Type="http://schemas.openxmlformats.org/officeDocument/2006/relationships/hyperlink" Target="http://www.google.it/url?sa=i&amp;rct=j&amp;q=&amp;esrc=s&amp;frm=1&amp;source=images&amp;cd=&amp;cad=rja&amp;docid=jeYE9ilxvAcdZM&amp;tbnid=ZFoUWZKSTwOskM:&amp;ved=0CAUQjRw&amp;url=http://teleipnosi.blogosfere.it/2011/12/riforma-pensioni-monti-regala-15-miliardi-di-euro-a-berlusconi-alla-faccia-dei-pensionati.html&amp;ei=Hk4vUddrjeK1BpzbgJgG&amp;bvm=bv.43148975,d.bGE&amp;psig=AFQjCNFu27kCwk3Xd0SLEKh8rd-z4C6u5A&amp;ust=1362140941800892" TargetMode="External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1155560" y="814639"/>
            <a:ext cx="10004566" cy="242146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INAF RFI group: recent results in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spectrum </a:t>
            </a:r>
            <a:r>
              <a:rPr lang="en-US" sz="4000" dirty="0"/>
              <a:t>management </a:t>
            </a:r>
            <a:r>
              <a:rPr lang="en-US" sz="4000" dirty="0" smtClean="0"/>
              <a:t>&amp; monitoring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1065125" y="2822650"/>
            <a:ext cx="10095000" cy="8148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u="sng" dirty="0" smtClean="0"/>
              <a:t>P. Bolli</a:t>
            </a:r>
            <a:r>
              <a:rPr lang="it-IT" dirty="0" smtClean="0"/>
              <a:t> (OAA), </a:t>
            </a:r>
            <a:r>
              <a:rPr lang="it-IT" dirty="0"/>
              <a:t>R. </a:t>
            </a:r>
            <a:r>
              <a:rPr lang="it-IT" dirty="0" smtClean="0"/>
              <a:t>Ambrosini (IRA-Bo), </a:t>
            </a:r>
            <a:r>
              <a:rPr lang="it-IT" dirty="0"/>
              <a:t>C. Bortolotti </a:t>
            </a:r>
            <a:r>
              <a:rPr lang="it-IT" dirty="0" smtClean="0"/>
              <a:t>(IRA-</a:t>
            </a:r>
            <a:r>
              <a:rPr lang="it-IT" dirty="0" err="1" smtClean="0"/>
              <a:t>Med</a:t>
            </a:r>
            <a:r>
              <a:rPr lang="it-IT" dirty="0" smtClean="0"/>
              <a:t>), F</a:t>
            </a:r>
            <a:r>
              <a:rPr lang="it-IT" dirty="0"/>
              <a:t>. </a:t>
            </a:r>
            <a:r>
              <a:rPr lang="it-IT" dirty="0" err="1"/>
              <a:t>Gaudiomonte</a:t>
            </a:r>
            <a:r>
              <a:rPr lang="it-IT" dirty="0"/>
              <a:t> </a:t>
            </a:r>
            <a:r>
              <a:rPr lang="it-IT" dirty="0" smtClean="0"/>
              <a:t>(OAC), G</a:t>
            </a:r>
            <a:r>
              <a:rPr lang="it-IT" dirty="0"/>
              <a:t>. </a:t>
            </a:r>
            <a:r>
              <a:rPr lang="it-IT" dirty="0" err="1" smtClean="0"/>
              <a:t>Nicotra</a:t>
            </a:r>
            <a:r>
              <a:rPr lang="it-IT" dirty="0"/>
              <a:t> </a:t>
            </a:r>
            <a:r>
              <a:rPr lang="it-IT" dirty="0" smtClean="0"/>
              <a:t>(IRA-Noto), </a:t>
            </a:r>
            <a:r>
              <a:rPr lang="it-IT" dirty="0"/>
              <a:t>L. </a:t>
            </a:r>
            <a:r>
              <a:rPr lang="it-IT" dirty="0" err="1" smtClean="0"/>
              <a:t>Nicotra</a:t>
            </a:r>
            <a:r>
              <a:rPr lang="it-IT" dirty="0"/>
              <a:t> </a:t>
            </a:r>
            <a:r>
              <a:rPr lang="it-IT" dirty="0" smtClean="0"/>
              <a:t>(IRA-Noto), M</a:t>
            </a:r>
            <a:r>
              <a:rPr lang="it-IT" dirty="0"/>
              <a:t>. </a:t>
            </a:r>
            <a:r>
              <a:rPr lang="it-IT" dirty="0" smtClean="0"/>
              <a:t>Roma (IRA-</a:t>
            </a:r>
            <a:r>
              <a:rPr lang="it-IT" dirty="0" err="1" smtClean="0"/>
              <a:t>Med</a:t>
            </a:r>
            <a:r>
              <a:rPr lang="it-IT" dirty="0" smtClean="0"/>
              <a:t>), </a:t>
            </a:r>
            <a:r>
              <a:rPr lang="it-IT" dirty="0"/>
              <a:t>G. </a:t>
            </a:r>
            <a:r>
              <a:rPr lang="it-IT" dirty="0" smtClean="0"/>
              <a:t>Serra (OAC)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430912" y="150014"/>
            <a:ext cx="53301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Detection </a:t>
            </a:r>
            <a:r>
              <a:rPr lang="en-US" dirty="0"/>
              <a:t>and measurement of RFI in radio astronomy </a:t>
            </a:r>
          </a:p>
          <a:p>
            <a:pPr algn="ctr"/>
            <a:r>
              <a:rPr lang="en-US" dirty="0" err="1"/>
              <a:t>Yebes</a:t>
            </a:r>
            <a:r>
              <a:rPr lang="en-US" dirty="0"/>
              <a:t> Observatory (IGN, Spain) </a:t>
            </a:r>
          </a:p>
          <a:p>
            <a:pPr algn="ctr"/>
            <a:r>
              <a:rPr lang="en-US" dirty="0"/>
              <a:t>June 8-9, 2017</a:t>
            </a:r>
            <a:endParaRPr lang="it-IT" dirty="0"/>
          </a:p>
        </p:txBody>
      </p:sp>
      <p:pic>
        <p:nvPicPr>
          <p:cNvPr id="9220" name="Picture 4" descr="http://www.inaf.it/it/sedi/sede-centrale-nuova/presidenza/ufficio-relazioni-con-il-pubblico-e-la-stampa/uso-del-logo_old/uso%20del%20logo/immagini/logo-inaf-compat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07" y="3862095"/>
            <a:ext cx="2719036" cy="136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229250" y="5977160"/>
            <a:ext cx="6397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This </a:t>
            </a:r>
            <a:r>
              <a:rPr lang="en-US" sz="1400" dirty="0" smtClean="0"/>
              <a:t>presentation </a:t>
            </a:r>
            <a:r>
              <a:rPr lang="en-US" sz="1400" dirty="0"/>
              <a:t>has received funding from the European Union’s Horizon 2020 research and innovation </a:t>
            </a:r>
            <a:r>
              <a:rPr lang="en-US" sz="1400" dirty="0" err="1"/>
              <a:t>programme</a:t>
            </a:r>
            <a:r>
              <a:rPr lang="en-US" sz="1400" dirty="0"/>
              <a:t> under grant agreement No 730562 [</a:t>
            </a:r>
            <a:r>
              <a:rPr lang="en-US" sz="1400" dirty="0" err="1"/>
              <a:t>RadioNet</a:t>
            </a:r>
            <a:r>
              <a:rPr lang="en-US" sz="1400" dirty="0"/>
              <a:t>]</a:t>
            </a:r>
            <a:endParaRPr lang="it-IT" sz="1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700" y="5714634"/>
            <a:ext cx="1533525" cy="1028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562" y="5714634"/>
            <a:ext cx="26384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Activ</a:t>
            </a:r>
            <a:r>
              <a:rPr lang="it-IT" dirty="0" smtClean="0"/>
              <a:t>e </a:t>
            </a:r>
            <a:r>
              <a:rPr lang="it-IT" dirty="0" err="1" smtClean="0"/>
              <a:t>services</a:t>
            </a:r>
            <a:r>
              <a:rPr lang="it-IT" dirty="0" smtClean="0"/>
              <a:t> &amp; </a:t>
            </a:r>
            <a:r>
              <a:rPr lang="it-IT" dirty="0" smtClean="0"/>
              <a:t>RFI </a:t>
            </a:r>
            <a:r>
              <a:rPr lang="it-IT" dirty="0" smtClean="0"/>
              <a:t>MECHANISMS</a:t>
            </a:r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8726788" y="206714"/>
            <a:ext cx="3473784" cy="8999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The source is a non-compliant radio device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726788" y="1313344"/>
            <a:ext cx="3473784" cy="8999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lnSpc>
                <a:spcPct val="107000"/>
              </a:lnSpc>
            </a:pPr>
            <a:r>
              <a:rPr lang="en-GB" dirty="0">
                <a:solidFill>
                  <a:schemeClr val="bg1"/>
                </a:solidFill>
              </a:rPr>
              <a:t>The source is </a:t>
            </a:r>
            <a:r>
              <a:rPr lang="en-GB" dirty="0" smtClean="0">
                <a:solidFill>
                  <a:schemeClr val="bg1"/>
                </a:solidFill>
              </a:rPr>
              <a:t>a compliant radio device</a:t>
            </a:r>
            <a:r>
              <a:rPr lang="en-GB" dirty="0">
                <a:solidFill>
                  <a:schemeClr val="bg1"/>
                </a:solidFill>
              </a:rPr>
              <a:t>, but is used </a:t>
            </a:r>
            <a:r>
              <a:rPr lang="en-GB" dirty="0" smtClean="0">
                <a:solidFill>
                  <a:schemeClr val="bg1"/>
                </a:solidFill>
              </a:rPr>
              <a:t>w/o a license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8726788" y="2419974"/>
            <a:ext cx="3473784" cy="9114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lnSpc>
                <a:spcPct val="107000"/>
              </a:lnSpc>
            </a:pPr>
            <a:r>
              <a:rPr lang="en-GB" dirty="0">
                <a:solidFill>
                  <a:schemeClr val="bg1"/>
                </a:solidFill>
              </a:rPr>
              <a:t>The source is a </a:t>
            </a:r>
            <a:r>
              <a:rPr lang="en-GB" dirty="0" smtClean="0">
                <a:solidFill>
                  <a:schemeClr val="bg1"/>
                </a:solidFill>
              </a:rPr>
              <a:t>compliant </a:t>
            </a:r>
            <a:r>
              <a:rPr lang="en-GB" dirty="0">
                <a:solidFill>
                  <a:schemeClr val="bg1"/>
                </a:solidFill>
              </a:rPr>
              <a:t>and licensed device that operates exceeding radio licence </a:t>
            </a:r>
            <a:r>
              <a:rPr lang="en-GB" dirty="0" smtClean="0">
                <a:solidFill>
                  <a:schemeClr val="bg1"/>
                </a:solidFill>
              </a:rPr>
              <a:t>parameters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8726788" y="5751372"/>
            <a:ext cx="3473784" cy="8999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buNone/>
            </a:pPr>
            <a:r>
              <a:rPr lang="en-GB" dirty="0" smtClean="0">
                <a:solidFill>
                  <a:schemeClr val="bg1"/>
                </a:solidFill>
              </a:rPr>
              <a:t>Other reasons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8726788" y="4644742"/>
            <a:ext cx="3473784" cy="8999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lnSpc>
                <a:spcPct val="107000"/>
              </a:lnSpc>
            </a:pPr>
            <a:r>
              <a:rPr lang="en-GB" dirty="0" smtClean="0">
                <a:solidFill>
                  <a:schemeClr val="bg1"/>
                </a:solidFill>
              </a:rPr>
              <a:t>EMC </a:t>
            </a:r>
            <a:r>
              <a:rPr lang="en-GB" dirty="0">
                <a:solidFill>
                  <a:schemeClr val="bg1"/>
                </a:solidFill>
              </a:rPr>
              <a:t>issues from non-radio devices (electric appliances)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8726788" y="3538112"/>
            <a:ext cx="3473784" cy="8999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lnSpc>
                <a:spcPct val="107000"/>
              </a:lnSpc>
            </a:pPr>
            <a:r>
              <a:rPr lang="en-GB" dirty="0">
                <a:solidFill>
                  <a:schemeClr val="bg1"/>
                </a:solidFill>
              </a:rPr>
              <a:t>The source is faulty radio equipment</a:t>
            </a:r>
          </a:p>
        </p:txBody>
      </p:sp>
      <p:sp>
        <p:nvSpPr>
          <p:cNvPr id="98" name="Segnaposto contenuto 1"/>
          <p:cNvSpPr>
            <a:spLocks noGrp="1"/>
          </p:cNvSpPr>
          <p:nvPr>
            <p:ph idx="4294967295"/>
          </p:nvPr>
        </p:nvSpPr>
        <p:spPr>
          <a:xfrm>
            <a:off x="113610" y="180718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99" name="Line 20"/>
          <p:cNvSpPr>
            <a:spLocks noChangeShapeType="1"/>
          </p:cNvSpPr>
          <p:nvPr/>
        </p:nvSpPr>
        <p:spPr bwMode="auto">
          <a:xfrm>
            <a:off x="6840106" y="3554391"/>
            <a:ext cx="304800" cy="304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0" name="Line 21"/>
          <p:cNvSpPr>
            <a:spLocks noChangeShapeType="1"/>
          </p:cNvSpPr>
          <p:nvPr/>
        </p:nvSpPr>
        <p:spPr bwMode="auto">
          <a:xfrm>
            <a:off x="6916306" y="3554391"/>
            <a:ext cx="228600" cy="3810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1" name="Line 22"/>
          <p:cNvSpPr>
            <a:spLocks noChangeShapeType="1"/>
          </p:cNvSpPr>
          <p:nvPr/>
        </p:nvSpPr>
        <p:spPr bwMode="auto">
          <a:xfrm>
            <a:off x="6992506" y="3554391"/>
            <a:ext cx="304800" cy="228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" name="Line 23"/>
          <p:cNvSpPr>
            <a:spLocks noChangeShapeType="1"/>
          </p:cNvSpPr>
          <p:nvPr/>
        </p:nvSpPr>
        <p:spPr bwMode="auto">
          <a:xfrm>
            <a:off x="7068706" y="3706791"/>
            <a:ext cx="228600" cy="3810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03" name="Picture 30" descr="PAR TAGLIATA"/>
          <p:cNvPicPr>
            <a:picLocks noChangeAspect="1" noChangeArrowheads="1"/>
          </p:cNvPicPr>
          <p:nvPr/>
        </p:nvPicPr>
        <p:blipFill>
          <a:blip r:embed="rId4" cstate="print">
            <a:lum bright="-24000" contrast="-10000"/>
          </a:blip>
          <a:srcRect/>
          <a:stretch>
            <a:fillRect/>
          </a:stretch>
        </p:blipFill>
        <p:spPr bwMode="auto">
          <a:xfrm>
            <a:off x="58306" y="1612900"/>
            <a:ext cx="8382000" cy="5245100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  <a:effectLst/>
        </p:spPr>
      </p:pic>
      <p:graphicFrame>
        <p:nvGraphicFramePr>
          <p:cNvPr id="104" name="Object 2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799416"/>
              </p:ext>
            </p:extLst>
          </p:nvPr>
        </p:nvGraphicFramePr>
        <p:xfrm>
          <a:off x="1201306" y="1627166"/>
          <a:ext cx="12954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" name="Fotografia di Photo Editor " r:id="rId5" imgW="1714649" imgH="1143099" progId="">
                  <p:embed/>
                </p:oleObj>
              </mc:Choice>
              <mc:Fallback>
                <p:oleObj name="Fotografia di Photo Editor " r:id="rId5" imgW="1714649" imgH="11430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306" y="1627166"/>
                        <a:ext cx="12954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" name="Picture 5" descr="http://tbn0.google.com/images?q=tbn:_OdHOZfj38Ly_M:http://www.trova-il-tuo-partner.com/img/satellite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42672" y="1651005"/>
            <a:ext cx="657225" cy="819151"/>
          </a:xfrm>
          <a:prstGeom prst="rect">
            <a:avLst/>
          </a:prstGeom>
          <a:noFill/>
        </p:spPr>
      </p:pic>
      <p:pic>
        <p:nvPicPr>
          <p:cNvPr id="106" name="Picture 57" descr="http://cdn.blogosfere.it/teleipnosi/images/IMG_0415%5B1%5D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49" y="4117790"/>
            <a:ext cx="1800200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59" descr="http://3.bp.blogspot.com/-Db1NhS8rXsc/UEdKMDFu8xI/AAAAAAAACbk/bMLdhL_2Kio/s1600/aircraft_electrical_system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29" y="1742558"/>
            <a:ext cx="1295593" cy="7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1" descr="http://upload.wikimedia.org/wikipedia/commons/1/19/Dunn_fell_radar_station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07" y="4524130"/>
            <a:ext cx="1393943" cy="104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Gruppo 108"/>
          <p:cNvGrpSpPr/>
          <p:nvPr/>
        </p:nvGrpSpPr>
        <p:grpSpPr>
          <a:xfrm>
            <a:off x="6307895" y="4333814"/>
            <a:ext cx="1617318" cy="2338234"/>
            <a:chOff x="6616302" y="4293096"/>
            <a:chExt cx="1617318" cy="2338234"/>
          </a:xfrm>
        </p:grpSpPr>
        <p:pic>
          <p:nvPicPr>
            <p:cNvPr id="110" name="Picture 1" descr="D:\Documenti\File ricevuti\IMG_8337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522" y="4293096"/>
              <a:ext cx="1494878" cy="1197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58" descr="http://www.tmworld.com/photo/294/294471-Northrop_Grumman_Figure_1.jp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6302" y="5551914"/>
              <a:ext cx="1617318" cy="107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63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internal</a:t>
            </a:r>
            <a:r>
              <a:rPr lang="it-IT" dirty="0" smtClean="0"/>
              <a:t> «</a:t>
            </a:r>
            <a:r>
              <a:rPr lang="it-IT" dirty="0" err="1" smtClean="0"/>
              <a:t>enemY</a:t>
            </a:r>
            <a:r>
              <a:rPr lang="it-IT" dirty="0" smtClean="0"/>
              <a:t>»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065867"/>
            <a:ext cx="10760490" cy="38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Examples</a:t>
            </a:r>
            <a:r>
              <a:rPr lang="it-IT" dirty="0" smtClean="0"/>
              <a:t> of auto-</a:t>
            </a:r>
            <a:r>
              <a:rPr lang="it-IT" dirty="0" err="1" smtClean="0"/>
              <a:t>interference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8" y="2558234"/>
            <a:ext cx="5412834" cy="37556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3" y="2548186"/>
            <a:ext cx="5464042" cy="379115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851162" y="2139061"/>
            <a:ext cx="2489726" cy="375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it-IT" dirty="0" smtClean="0">
                <a:solidFill>
                  <a:schemeClr val="bg1"/>
                </a:solidFill>
              </a:rPr>
              <a:t>S-band (2.2 – 2.4 GHz)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797521" y="2162859"/>
            <a:ext cx="2785718" cy="375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it-IT" dirty="0" smtClean="0">
                <a:solidFill>
                  <a:schemeClr val="bg1"/>
                </a:solidFill>
              </a:rPr>
              <a:t>C-band (4.6 – 5.6 GHz)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s://upload.wikimedia.org/wikipedia/commons/thumb/3/32/Wi-Fi_Logo.svg/2000px-Wi-Fi_Log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511" y="1784517"/>
            <a:ext cx="1190461" cy="76368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81" y="1735144"/>
            <a:ext cx="1169204" cy="15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faraday room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srt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2" y="1594019"/>
            <a:ext cx="11506198" cy="2321166"/>
          </a:xfrm>
        </p:spPr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expected self-generated RFI levels </a:t>
            </a:r>
            <a:r>
              <a:rPr lang="en-GB" dirty="0" smtClean="0"/>
              <a:t>from the data </a:t>
            </a:r>
            <a:r>
              <a:rPr lang="en-GB" dirty="0"/>
              <a:t>centre </a:t>
            </a:r>
            <a:r>
              <a:rPr lang="en-GB" dirty="0" smtClean="0"/>
              <a:t>exceed by </a:t>
            </a:r>
            <a:r>
              <a:rPr lang="en-GB" dirty="0"/>
              <a:t>about 60 dB </a:t>
            </a:r>
            <a:r>
              <a:rPr lang="en-GB" dirty="0" smtClean="0"/>
              <a:t>the thresholds </a:t>
            </a:r>
            <a:r>
              <a:rPr lang="en-GB" dirty="0"/>
              <a:t>given in Recommendation ITU-R RA.769-2 as detrimental to </a:t>
            </a:r>
            <a:r>
              <a:rPr lang="en-GB" dirty="0" smtClean="0"/>
              <a:t>radio </a:t>
            </a:r>
            <a:r>
              <a:rPr lang="en-GB" dirty="0"/>
              <a:t>astronomical </a:t>
            </a:r>
            <a:r>
              <a:rPr lang="en-GB" dirty="0" smtClean="0"/>
              <a:t>observations</a:t>
            </a:r>
          </a:p>
          <a:p>
            <a:r>
              <a:rPr lang="en-GB" dirty="0" smtClean="0"/>
              <a:t>The </a:t>
            </a:r>
            <a:r>
              <a:rPr lang="en-GB" dirty="0"/>
              <a:t>lower frequency bands (below about 1 GHz) were found to be the most </a:t>
            </a:r>
            <a:r>
              <a:rPr lang="en-GB" dirty="0" smtClean="0"/>
              <a:t>contaminated</a:t>
            </a:r>
            <a:endParaRPr lang="en-GB" dirty="0"/>
          </a:p>
          <a:p>
            <a:r>
              <a:rPr lang="en-GB" dirty="0" smtClean="0"/>
              <a:t>In 2010, the Board decided to equip SRT with a Faraday room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87" y="3630662"/>
            <a:ext cx="5873514" cy="309900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33" y="3148744"/>
            <a:ext cx="4893741" cy="366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Rfi </a:t>
            </a:r>
            <a:r>
              <a:rPr lang="it-IT" dirty="0" err="1" smtClean="0"/>
              <a:t>monitoring</a:t>
            </a:r>
            <a:r>
              <a:rPr lang="it-IT" dirty="0" smtClean="0"/>
              <a:t>: </a:t>
            </a:r>
            <a:r>
              <a:rPr lang="it-IT" dirty="0" err="1" smtClean="0"/>
              <a:t>strategy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756138" y="3145773"/>
            <a:ext cx="10624785" cy="1594324"/>
            <a:chOff x="756138" y="3074132"/>
            <a:chExt cx="10624785" cy="1594324"/>
          </a:xfrm>
        </p:grpSpPr>
        <p:sp>
          <p:nvSpPr>
            <p:cNvPr id="4" name="Segnaposto contenuto 2"/>
            <p:cNvSpPr txBox="1">
              <a:spLocks/>
            </p:cNvSpPr>
            <p:nvPr/>
          </p:nvSpPr>
          <p:spPr>
            <a:xfrm>
              <a:off x="756138" y="3100881"/>
              <a:ext cx="4272552" cy="15675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500" dirty="0" smtClean="0">
                  <a:solidFill>
                    <a:schemeClr val="bg1"/>
                  </a:solidFill>
                </a:rPr>
                <a:t>Loosing astronomical data because of the RFI presence has a major financial impact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sp>
          <p:nvSpPr>
            <p:cNvPr id="5" name="Segnaposto contenuto 2"/>
            <p:cNvSpPr txBox="1">
              <a:spLocks/>
            </p:cNvSpPr>
            <p:nvPr/>
          </p:nvSpPr>
          <p:spPr>
            <a:xfrm>
              <a:off x="7108371" y="3074132"/>
              <a:ext cx="4272552" cy="15675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500" dirty="0" smtClean="0">
                  <a:solidFill>
                    <a:schemeClr val="bg1"/>
                  </a:solidFill>
                </a:rPr>
                <a:t>Using radio telescope for monitoring the RFI has a financial implication as well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Segnaposto contenuto 2"/>
          <p:cNvSpPr txBox="1">
            <a:spLocks/>
          </p:cNvSpPr>
          <p:nvPr/>
        </p:nvSpPr>
        <p:spPr>
          <a:xfrm>
            <a:off x="3520273" y="4984871"/>
            <a:ext cx="5151454" cy="15675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sz="2500" dirty="0" smtClean="0">
                <a:solidFill>
                  <a:schemeClr val="bg1"/>
                </a:solidFill>
              </a:rPr>
              <a:t>The Italian radio telescopes have been equipped with dedicated </a:t>
            </a:r>
            <a:r>
              <a:rPr lang="en-US" sz="2500" b="1" dirty="0" smtClean="0">
                <a:solidFill>
                  <a:schemeClr val="bg1"/>
                </a:solidFill>
              </a:rPr>
              <a:t>fixed</a:t>
            </a:r>
            <a:r>
              <a:rPr lang="en-US" sz="2500" dirty="0" smtClean="0">
                <a:solidFill>
                  <a:schemeClr val="bg1"/>
                </a:solidFill>
              </a:rPr>
              <a:t> and </a:t>
            </a:r>
            <a:r>
              <a:rPr lang="en-US" sz="2500" b="1" dirty="0" smtClean="0">
                <a:solidFill>
                  <a:schemeClr val="bg1"/>
                </a:solidFill>
              </a:rPr>
              <a:t>mobile</a:t>
            </a:r>
            <a:r>
              <a:rPr lang="en-US" sz="2500" dirty="0" smtClean="0">
                <a:solidFill>
                  <a:schemeClr val="bg1"/>
                </a:solidFill>
              </a:rPr>
              <a:t> RFI stations 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756138" y="1778559"/>
            <a:ext cx="10624785" cy="1122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200" b="0" i="0"/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sz="2500" dirty="0">
                <a:solidFill>
                  <a:schemeClr val="bg1"/>
                </a:solidFill>
              </a:rPr>
              <a:t>The </a:t>
            </a:r>
            <a:r>
              <a:rPr lang="en-US" sz="2500" dirty="0" smtClean="0">
                <a:solidFill>
                  <a:schemeClr val="bg1"/>
                </a:solidFill>
              </a:rPr>
              <a:t>cost </a:t>
            </a:r>
            <a:r>
              <a:rPr lang="en-US" sz="2500" dirty="0">
                <a:solidFill>
                  <a:schemeClr val="bg1"/>
                </a:solidFill>
              </a:rPr>
              <a:t>for </a:t>
            </a:r>
            <a:r>
              <a:rPr lang="en-US" sz="2500" dirty="0" smtClean="0">
                <a:solidFill>
                  <a:schemeClr val="bg1"/>
                </a:solidFill>
              </a:rPr>
              <a:t>operating the radio telescopes </a:t>
            </a:r>
            <a:r>
              <a:rPr lang="en-US" sz="2500" dirty="0">
                <a:solidFill>
                  <a:schemeClr val="bg1"/>
                </a:solidFill>
              </a:rPr>
              <a:t>is </a:t>
            </a:r>
            <a:r>
              <a:rPr lang="en-US" sz="2500" dirty="0" smtClean="0">
                <a:solidFill>
                  <a:schemeClr val="bg1"/>
                </a:solidFill>
              </a:rPr>
              <a:t>high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" y="0"/>
            <a:ext cx="6278682" cy="401046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/>
          <a:stretch/>
        </p:blipFill>
        <p:spPr>
          <a:xfrm>
            <a:off x="6948" y="3494643"/>
            <a:ext cx="4135947" cy="3331028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89" y="0"/>
            <a:ext cx="6046243" cy="3810000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7"/>
          <a:stretch/>
        </p:blipFill>
        <p:spPr>
          <a:xfrm>
            <a:off x="4155252" y="3487028"/>
            <a:ext cx="4239104" cy="33633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t="-371" r="-557" b="371"/>
          <a:stretch/>
        </p:blipFill>
        <p:spPr>
          <a:xfrm>
            <a:off x="8358337" y="3514615"/>
            <a:ext cx="3899028" cy="33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Why</a:t>
            </a:r>
            <a:r>
              <a:rPr lang="it-IT" dirty="0" smtClean="0"/>
              <a:t> </a:t>
            </a:r>
            <a:r>
              <a:rPr lang="it-IT" dirty="0" err="1" smtClean="0"/>
              <a:t>fixed</a:t>
            </a:r>
            <a:r>
              <a:rPr lang="it-IT" dirty="0" smtClean="0"/>
              <a:t>? </a:t>
            </a:r>
            <a:r>
              <a:rPr lang="it-IT" dirty="0" err="1" smtClean="0"/>
              <a:t>Why</a:t>
            </a:r>
            <a:r>
              <a:rPr lang="it-IT" dirty="0" smtClean="0"/>
              <a:t> mobile?</a:t>
            </a:r>
            <a:endParaRPr lang="it-IT" dirty="0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877570"/>
              </p:ext>
            </p:extLst>
          </p:nvPr>
        </p:nvGraphicFramePr>
        <p:xfrm>
          <a:off x="462224" y="1704133"/>
          <a:ext cx="8939070" cy="2099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9535"/>
                <a:gridCol w="4469535"/>
              </a:tblGrid>
              <a:tr h="356538"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 dirty="0" smtClean="0"/>
                        <a:t>FIXED STATION</a:t>
                      </a:r>
                      <a:endParaRPr lang="en-US" sz="2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 dirty="0" smtClean="0"/>
                        <a:t>MOBILE STATION</a:t>
                      </a:r>
                      <a:endParaRPr lang="en-US" sz="2200" noProof="0" dirty="0"/>
                    </a:p>
                  </a:txBody>
                  <a:tcPr/>
                </a:tc>
              </a:tr>
              <a:tr h="8913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Acquisition system for automatic </a:t>
                      </a:r>
                      <a:r>
                        <a:rPr lang="en-US" sz="20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analysis and </a:t>
                      </a:r>
                      <a:r>
                        <a:rPr lang="en-US" sz="20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continuous monitoring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Monitoring from locations with better Signal-to-Noise</a:t>
                      </a:r>
                      <a:r>
                        <a:rPr lang="en-US" sz="20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Ratio</a:t>
                      </a:r>
                      <a:endParaRPr lang="en-US" sz="20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811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Higher gain antennas with narrow beam for the localization of the RFI direction</a:t>
                      </a:r>
                      <a:endParaRPr lang="en-US" sz="200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Precise localization,</a:t>
                      </a:r>
                      <a:r>
                        <a:rPr lang="en-US" sz="20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also through triangulation, of the RFI transmitter</a:t>
                      </a:r>
                      <a:endParaRPr lang="en-US" sz="20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Segnaposto contenuto 2"/>
          <p:cNvSpPr txBox="1">
            <a:spLocks/>
          </p:cNvSpPr>
          <p:nvPr/>
        </p:nvSpPr>
        <p:spPr>
          <a:xfrm>
            <a:off x="2073312" y="4483480"/>
            <a:ext cx="5734256" cy="1349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5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sz="2200" dirty="0">
                <a:solidFill>
                  <a:schemeClr val="bg1"/>
                </a:solidFill>
              </a:rPr>
              <a:t>Detect the main characteristics of </a:t>
            </a:r>
            <a:r>
              <a:rPr lang="en-US" sz="2200" dirty="0" smtClean="0">
                <a:solidFill>
                  <a:schemeClr val="bg1"/>
                </a:solidFill>
              </a:rPr>
              <a:t>the RFI: 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type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smtClean="0">
                <a:solidFill>
                  <a:schemeClr val="bg1"/>
                </a:solidFill>
              </a:rPr>
              <a:t>bandwidth, </a:t>
            </a:r>
            <a:r>
              <a:rPr lang="en-US" sz="2200" dirty="0">
                <a:solidFill>
                  <a:schemeClr val="bg1"/>
                </a:solidFill>
              </a:rPr>
              <a:t>modulation, </a:t>
            </a:r>
            <a:r>
              <a:rPr lang="en-US" sz="2200" dirty="0" smtClean="0">
                <a:solidFill>
                  <a:schemeClr val="bg1"/>
                </a:solidFill>
              </a:rPr>
              <a:t>duty-cycle, direction</a:t>
            </a:r>
            <a:r>
              <a:rPr lang="en-US" sz="2200" dirty="0">
                <a:solidFill>
                  <a:schemeClr val="bg1"/>
                </a:solidFill>
              </a:rPr>
              <a:t>, “identity” etc.</a:t>
            </a:r>
            <a:endParaRPr lang="it-IT" sz="2200" dirty="0">
              <a:solidFill>
                <a:schemeClr val="bg1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5306214" y="6026412"/>
            <a:ext cx="4272552" cy="7082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500" b="1" i="0">
                <a:solidFill>
                  <a:schemeClr val="bg1"/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sz="2200" b="0" dirty="0"/>
              <a:t>Submit proper reports to the </a:t>
            </a:r>
            <a:r>
              <a:rPr lang="en-US" sz="2200" b="0" dirty="0" smtClean="0"/>
              <a:t>local/national </a:t>
            </a:r>
            <a:r>
              <a:rPr lang="en-US" sz="2200" b="0" dirty="0"/>
              <a:t>authority</a:t>
            </a:r>
            <a:endParaRPr lang="it-IT" sz="2200" b="0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54203" y="6026411"/>
            <a:ext cx="4272552" cy="7082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200" b="0" i="0"/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Negotiation with TX, RA receiver design, mitigation techniques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Freccia angolare in su 2"/>
          <p:cNvSpPr/>
          <p:nvPr/>
        </p:nvSpPr>
        <p:spPr>
          <a:xfrm flipV="1">
            <a:off x="7864518" y="5011188"/>
            <a:ext cx="1024932" cy="994787"/>
          </a:xfrm>
          <a:prstGeom prst="bentUpArrow">
            <a:avLst>
              <a:gd name="adj1" fmla="val 27020"/>
              <a:gd name="adj2" fmla="val 25000"/>
              <a:gd name="adj3" fmla="val 371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ngolare in su 7"/>
          <p:cNvSpPr/>
          <p:nvPr/>
        </p:nvSpPr>
        <p:spPr>
          <a:xfrm flipH="1" flipV="1">
            <a:off x="991430" y="5011188"/>
            <a:ext cx="1024932" cy="994787"/>
          </a:xfrm>
          <a:prstGeom prst="bentUpArrow">
            <a:avLst>
              <a:gd name="adj1" fmla="val 27020"/>
              <a:gd name="adj2" fmla="val 25000"/>
              <a:gd name="adj3" fmla="val 371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85939" y="4718056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Out-of-RAS-band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7814894" y="4718056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In-RAS-band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45" y="1711145"/>
            <a:ext cx="2623692" cy="3919343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 rot="5400000">
            <a:off x="4612857" y="3901192"/>
            <a:ext cx="633046" cy="507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9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7" grpId="0" animBg="1"/>
      <p:bldP spid="3" grpId="0" animBg="1"/>
      <p:bldP spid="8" grpId="0" animBg="1"/>
      <p:bldP spid="4" grpId="0"/>
      <p:bldP spid="10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Rfi </a:t>
            </a:r>
            <a:r>
              <a:rPr lang="it-IT" dirty="0" err="1" smtClean="0"/>
              <a:t>monitoring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endParaRPr lang="it-IT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754426"/>
              </p:ext>
            </p:extLst>
          </p:nvPr>
        </p:nvGraphicFramePr>
        <p:xfrm>
          <a:off x="171241" y="2605323"/>
          <a:ext cx="11849521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937"/>
                <a:gridCol w="1828264"/>
                <a:gridCol w="1828264"/>
                <a:gridCol w="1828264"/>
                <a:gridCol w="1828264"/>
                <a:gridCol w="1828264"/>
                <a:gridCol w="1828264"/>
              </a:tblGrid>
              <a:tr h="295089"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Medicina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SRT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Noto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/>
                </a:tc>
              </a:tr>
              <a:tr h="299846">
                <a:tc>
                  <a:txBody>
                    <a:bodyPr/>
                    <a:lstStyle/>
                    <a:p>
                      <a:pPr algn="l"/>
                      <a:r>
                        <a:rPr lang="it-IT" sz="1400" dirty="0" smtClean="0"/>
                        <a:t>Station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Fixed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Mobile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Fixed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Mobile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Fixed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Transportable</a:t>
                      </a:r>
                      <a:endParaRPr lang="it-IT" sz="1400" dirty="0"/>
                    </a:p>
                  </a:txBody>
                  <a:tcPr/>
                </a:tc>
              </a:tr>
              <a:tr h="501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</a:t>
                      </a:r>
                      <a:r>
                        <a:rPr lang="it-IT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RFI</a:t>
                      </a:r>
                      <a:endParaRPr lang="it-IT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Terrestrial</a:t>
                      </a:r>
                      <a:r>
                        <a:rPr lang="it-IT" sz="1400" dirty="0" smtClean="0"/>
                        <a:t> and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space-born</a:t>
                      </a:r>
                      <a:endParaRPr lang="it-IT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Terrestrial</a:t>
                      </a:r>
                      <a:endParaRPr lang="it-IT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Terrestrial</a:t>
                      </a:r>
                      <a:endParaRPr lang="it-IT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Terrestrial</a:t>
                      </a:r>
                      <a:endParaRPr lang="it-IT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Terrestrial</a:t>
                      </a:r>
                      <a:endParaRPr lang="it-IT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Terrestrial</a:t>
                      </a:r>
                      <a:endParaRPr lang="it-IT" sz="1400" dirty="0" smtClean="0"/>
                    </a:p>
                  </a:txBody>
                  <a:tcPr anchor="ctr"/>
                </a:tc>
              </a:tr>
              <a:tr h="501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Antennas</a:t>
                      </a:r>
                      <a:endParaRPr lang="it-IT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2 LPDA: 80-500 MHz</a:t>
                      </a:r>
                    </a:p>
                    <a:p>
                      <a:pPr marL="0" lvl="1" indent="0"/>
                      <a:r>
                        <a:rPr lang="it-IT" sz="1200" dirty="0" smtClean="0"/>
                        <a:t>2 LPDA: 0.5-1 GHz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2 </a:t>
                      </a:r>
                      <a:r>
                        <a:rPr lang="it-IT" sz="1200" dirty="0" err="1" smtClean="0"/>
                        <a:t>Yagi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Uda</a:t>
                      </a:r>
                      <a:r>
                        <a:rPr lang="it-IT" sz="1200" dirty="0" smtClean="0"/>
                        <a:t>: 320-333 MHz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2 </a:t>
                      </a:r>
                      <a:r>
                        <a:rPr lang="it-IT" sz="1200" dirty="0" err="1" smtClean="0"/>
                        <a:t>Yagi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Uda</a:t>
                      </a:r>
                      <a:r>
                        <a:rPr lang="it-IT" sz="1200" dirty="0" smtClean="0"/>
                        <a:t>: 400-416 MHz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2 </a:t>
                      </a:r>
                      <a:r>
                        <a:rPr lang="it-IT" sz="1200" dirty="0" err="1" smtClean="0"/>
                        <a:t>Yagi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Uda</a:t>
                      </a:r>
                      <a:r>
                        <a:rPr lang="it-IT" sz="1200" dirty="0" smtClean="0"/>
                        <a:t>: 600-614 MHz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dish</a:t>
                      </a:r>
                      <a:r>
                        <a:rPr lang="it-IT" sz="1200" dirty="0" smtClean="0"/>
                        <a:t> (1.2 m): 1.3-12 GHz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Yagi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Uda</a:t>
                      </a:r>
                      <a:r>
                        <a:rPr lang="it-IT" sz="1200" dirty="0" smtClean="0"/>
                        <a:t>: 400-416 MHz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dish</a:t>
                      </a:r>
                      <a:r>
                        <a:rPr lang="it-IT" sz="1200" dirty="0" smtClean="0"/>
                        <a:t> (1.5 m): 1.2-12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LPDA: .13-1.3 GHz</a:t>
                      </a:r>
                    </a:p>
                    <a:p>
                      <a:pPr marL="0" lvl="1" indent="0"/>
                      <a:r>
                        <a:rPr lang="it-IT" sz="1200" dirty="0" smtClean="0"/>
                        <a:t>1 LPDA: 310-620 MHz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LPDA: 1200-2400 MHz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Flat</a:t>
                      </a:r>
                      <a:r>
                        <a:rPr lang="it-IT" sz="1200" dirty="0" smtClean="0"/>
                        <a:t> panel: 4.9-6</a:t>
                      </a:r>
                      <a:r>
                        <a:rPr lang="it-IT" sz="1200" baseline="0" dirty="0" smtClean="0"/>
                        <a:t> GHz</a:t>
                      </a:r>
                      <a:endParaRPr lang="it-IT" sz="1200" dirty="0" smtClean="0"/>
                    </a:p>
                    <a:p>
                      <a:pPr marL="0" lvl="1" indent="0"/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Horn</a:t>
                      </a:r>
                      <a:r>
                        <a:rPr lang="it-IT" sz="1200" dirty="0" smtClean="0"/>
                        <a:t>: 1-18 GHz 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Horn</a:t>
                      </a:r>
                      <a:r>
                        <a:rPr lang="it-IT" sz="1200" dirty="0" smtClean="0"/>
                        <a:t>: 18-26.5 GHz 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Horn</a:t>
                      </a:r>
                      <a:r>
                        <a:rPr lang="it-IT" sz="1200" dirty="0" smtClean="0"/>
                        <a:t>: 26.6-40 GHz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dish</a:t>
                      </a:r>
                      <a:r>
                        <a:rPr lang="it-IT" sz="1200" dirty="0" smtClean="0"/>
                        <a:t> (0.3 m): 22-23.6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/>
                      <a:r>
                        <a:rPr lang="it-IT" sz="1200" dirty="0" smtClean="0"/>
                        <a:t>2 LPDA: 300-600 MHz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2 LPDA: 1200-3400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/>
                      <a:r>
                        <a:rPr lang="it-IT" sz="1200" dirty="0" smtClean="0"/>
                        <a:t>1 LPDA: 290-450 MHz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LPDA: 1200-3300 MHz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LPDA: 100-1300 MHz</a:t>
                      </a:r>
                    </a:p>
                    <a:p>
                      <a:pPr marL="0" lvl="1" indent="0"/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Horn</a:t>
                      </a:r>
                      <a:r>
                        <a:rPr lang="it-IT" sz="1200" dirty="0" smtClean="0"/>
                        <a:t>: 1-18 GHz 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Horn</a:t>
                      </a:r>
                      <a:r>
                        <a:rPr lang="it-IT" sz="1200" dirty="0" smtClean="0"/>
                        <a:t>: 18-40 GHz 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Horn</a:t>
                      </a:r>
                      <a:r>
                        <a:rPr lang="it-IT" sz="1200" dirty="0" smtClean="0"/>
                        <a:t>: 18-26 GHz 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Horn</a:t>
                      </a:r>
                      <a:r>
                        <a:rPr lang="it-IT" sz="1200" dirty="0" smtClean="0"/>
                        <a:t>: 26-40 GHz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/>
                      <a:r>
                        <a:rPr lang="it-IT" sz="1200" dirty="0" smtClean="0"/>
                        <a:t>2 LPDA: 100-1350 MHz</a:t>
                      </a:r>
                    </a:p>
                    <a:p>
                      <a:pPr marL="0" lvl="1" indent="0"/>
                      <a:r>
                        <a:rPr lang="it-IT" sz="1200" dirty="0" smtClean="0"/>
                        <a:t>2 LPDA: 1350-2350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/>
                      <a:r>
                        <a:rPr lang="it-IT" sz="1200" dirty="0" smtClean="0"/>
                        <a:t>1 LPDA: 300-3000 MHz</a:t>
                      </a:r>
                    </a:p>
                    <a:p>
                      <a:pPr marL="0" lvl="1" indent="0"/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Horn</a:t>
                      </a:r>
                      <a:r>
                        <a:rPr lang="it-IT" sz="1200" dirty="0" smtClean="0"/>
                        <a:t>: 1-18 GHz  </a:t>
                      </a:r>
                    </a:p>
                    <a:p>
                      <a:pPr marL="0" lvl="1" indent="0"/>
                      <a:r>
                        <a:rPr lang="it-IT" sz="1200" dirty="0" smtClean="0"/>
                        <a:t>1 </a:t>
                      </a:r>
                      <a:r>
                        <a:rPr lang="it-IT" sz="1200" dirty="0" err="1" smtClean="0"/>
                        <a:t>Horn</a:t>
                      </a:r>
                      <a:r>
                        <a:rPr lang="it-IT" sz="1200" dirty="0" smtClean="0"/>
                        <a:t>: 18-26 GHz</a:t>
                      </a:r>
                    </a:p>
                  </a:txBody>
                  <a:tcPr anchor="ctr"/>
                </a:tc>
              </a:tr>
              <a:tr h="19663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Backends</a:t>
                      </a:r>
                      <a:endParaRPr lang="it-IT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HP 8562EC</a:t>
                      </a:r>
                    </a:p>
                    <a:p>
                      <a:r>
                        <a:rPr lang="it-IT" sz="1400" dirty="0" smtClean="0"/>
                        <a:t>ICOM IC-R9000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HP 8562A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ICOM IC-R9000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Agilent</a:t>
                      </a:r>
                      <a:r>
                        <a:rPr lang="it-IT" sz="1400" dirty="0" smtClean="0"/>
                        <a:t> PSA E4446A ICOM IC-R9500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Agilent</a:t>
                      </a:r>
                      <a:r>
                        <a:rPr lang="it-IT" sz="1400" dirty="0" smtClean="0"/>
                        <a:t> PSA E4446A ICOM IC-R9500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it-IT" sz="1400" dirty="0" err="1" smtClean="0"/>
                        <a:t>Agilent</a:t>
                      </a:r>
                      <a:r>
                        <a:rPr lang="it-IT" sz="1400" dirty="0" smtClean="0"/>
                        <a:t> E4408B (</a:t>
                      </a:r>
                      <a:r>
                        <a:rPr lang="it-IT" sz="1400" dirty="0" err="1" smtClean="0"/>
                        <a:t>shared</a:t>
                      </a:r>
                      <a:r>
                        <a:rPr lang="it-IT" sz="1400" dirty="0" smtClean="0"/>
                        <a:t>) and ICOM IC-R9000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9663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  <a:endParaRPr lang="it-IT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  <a:endParaRPr lang="it-IT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FF0000"/>
                          </a:solidFill>
                        </a:rPr>
                        <a:t>Currently</a:t>
                      </a:r>
                      <a:r>
                        <a:rPr lang="it-IT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FF0000"/>
                          </a:solidFill>
                        </a:rPr>
                        <a:t>dismissed</a:t>
                      </a:r>
                      <a:r>
                        <a:rPr lang="it-IT" sz="1400" dirty="0" smtClean="0">
                          <a:solidFill>
                            <a:srgbClr val="FF0000"/>
                          </a:solidFill>
                        </a:rPr>
                        <a:t> due to </a:t>
                      </a:r>
                      <a:r>
                        <a:rPr lang="it-IT" sz="1400" dirty="0" err="1" smtClean="0">
                          <a:solidFill>
                            <a:srgbClr val="FF0000"/>
                          </a:solidFill>
                        </a:rPr>
                        <a:t>low</a:t>
                      </a:r>
                      <a:r>
                        <a:rPr lang="it-IT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FF0000"/>
                          </a:solidFill>
                        </a:rPr>
                        <a:t>sensitivity</a:t>
                      </a:r>
                      <a:r>
                        <a:rPr lang="it-IT" sz="1400" dirty="0" smtClean="0">
                          <a:solidFill>
                            <a:srgbClr val="FF0000"/>
                          </a:solidFill>
                        </a:rPr>
                        <a:t> &amp;</a:t>
                      </a:r>
                      <a:r>
                        <a:rPr lang="it-IT" sz="1400" baseline="0" dirty="0" smtClean="0">
                          <a:solidFill>
                            <a:srgbClr val="FF0000"/>
                          </a:solidFill>
                        </a:rPr>
                        <a:t> multiple </a:t>
                      </a:r>
                      <a:r>
                        <a:rPr lang="it-IT" sz="1400" baseline="0" dirty="0" err="1" smtClean="0">
                          <a:solidFill>
                            <a:srgbClr val="FF0000"/>
                          </a:solidFill>
                        </a:rPr>
                        <a:t>reflections</a:t>
                      </a:r>
                      <a:endParaRPr lang="it-IT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  <a:endParaRPr lang="it-IT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FF0000"/>
                          </a:solidFill>
                        </a:rPr>
                        <a:t>Mast</a:t>
                      </a:r>
                      <a:r>
                        <a:rPr lang="it-IT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FF0000"/>
                          </a:solidFill>
                        </a:rPr>
                        <a:t>currently</a:t>
                      </a:r>
                      <a:r>
                        <a:rPr lang="it-IT" sz="1400" dirty="0" smtClean="0">
                          <a:solidFill>
                            <a:srgbClr val="FF0000"/>
                          </a:solidFill>
                        </a:rPr>
                        <a:t> out of </a:t>
                      </a:r>
                      <a:r>
                        <a:rPr lang="it-IT" sz="1400" dirty="0" err="1" smtClean="0">
                          <a:solidFill>
                            <a:srgbClr val="FF0000"/>
                          </a:solidFill>
                        </a:rPr>
                        <a:t>order</a:t>
                      </a:r>
                      <a:r>
                        <a:rPr lang="it-IT" sz="1400" dirty="0" smtClean="0">
                          <a:solidFill>
                            <a:srgbClr val="FF0000"/>
                          </a:solidFill>
                        </a:rPr>
                        <a:t> for </a:t>
                      </a:r>
                      <a:r>
                        <a:rPr lang="it-IT" sz="1400" dirty="0" err="1" smtClean="0">
                          <a:solidFill>
                            <a:srgbClr val="FF0000"/>
                          </a:solidFill>
                        </a:rPr>
                        <a:t>maintanance</a:t>
                      </a:r>
                      <a:endParaRPr lang="it-IT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  <a:endParaRPr lang="it-IT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2" descr="D:\Documenti\OAC\RFI\Furgone\Barberi\Fotografie\LabMob_SRT\IMGL9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03" y="10048"/>
            <a:ext cx="3753061" cy="250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64" y="0"/>
            <a:ext cx="10485548" cy="685799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773652" y="63296"/>
            <a:ext cx="2917371" cy="10926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  <a:latin typeface="ArialUnicodeMS"/>
              </a:rPr>
              <a:t>*****: Fully </a:t>
            </a:r>
            <a:r>
              <a:rPr lang="en-US" sz="1300" dirty="0" smtClean="0">
                <a:solidFill>
                  <a:srgbClr val="FF0000"/>
                </a:solidFill>
                <a:latin typeface="ArialUnicodeMS"/>
              </a:rPr>
              <a:t>clean:&lt;</a:t>
            </a:r>
            <a:r>
              <a:rPr lang="en-US" sz="1300" dirty="0">
                <a:solidFill>
                  <a:srgbClr val="FF0000"/>
                </a:solidFill>
                <a:latin typeface="ArialUnicodeMS"/>
              </a:rPr>
              <a:t>10</a:t>
            </a:r>
            <a:r>
              <a:rPr lang="en-US" sz="1300" dirty="0" smtClean="0">
                <a:solidFill>
                  <a:srgbClr val="FF0000"/>
                </a:solidFill>
                <a:latin typeface="ArialUnicodeMS"/>
              </a:rPr>
              <a:t>%</a:t>
            </a:r>
            <a:endParaRPr lang="en-US" sz="1300" dirty="0">
              <a:solidFill>
                <a:srgbClr val="FF0000"/>
              </a:solidFill>
              <a:latin typeface="ArialUnicodeMS"/>
            </a:endParaRPr>
          </a:p>
          <a:p>
            <a:r>
              <a:rPr lang="en-US" sz="1300" dirty="0">
                <a:solidFill>
                  <a:srgbClr val="FF0000"/>
                </a:solidFill>
                <a:latin typeface="ArialUnicodeMS"/>
              </a:rPr>
              <a:t>****: Almost </a:t>
            </a:r>
            <a:r>
              <a:rPr lang="en-US" sz="1300" dirty="0" smtClean="0">
                <a:solidFill>
                  <a:srgbClr val="FF0000"/>
                </a:solidFill>
                <a:latin typeface="ArialUnicodeMS"/>
              </a:rPr>
              <a:t>clean:&gt;10%,&lt;25%</a:t>
            </a:r>
            <a:endParaRPr lang="en-US" sz="1300" dirty="0">
              <a:solidFill>
                <a:srgbClr val="FF0000"/>
              </a:solidFill>
              <a:latin typeface="ArialUnicodeMS"/>
            </a:endParaRPr>
          </a:p>
          <a:p>
            <a:r>
              <a:rPr lang="en-US" sz="1300" dirty="0">
                <a:solidFill>
                  <a:srgbClr val="FF0000"/>
                </a:solidFill>
                <a:latin typeface="ArialUnicodeMS"/>
              </a:rPr>
              <a:t>***: Partially </a:t>
            </a:r>
            <a:r>
              <a:rPr lang="en-US" sz="1300" dirty="0" smtClean="0">
                <a:solidFill>
                  <a:srgbClr val="FF0000"/>
                </a:solidFill>
                <a:latin typeface="ArialUnicodeMS"/>
              </a:rPr>
              <a:t>clean:&gt;</a:t>
            </a:r>
            <a:r>
              <a:rPr lang="en-US" sz="1300" dirty="0">
                <a:solidFill>
                  <a:srgbClr val="FF0000"/>
                </a:solidFill>
                <a:latin typeface="ArialUnicodeMS"/>
              </a:rPr>
              <a:t>25%,&lt;50</a:t>
            </a:r>
            <a:r>
              <a:rPr lang="en-US" sz="1300" dirty="0" smtClean="0">
                <a:solidFill>
                  <a:srgbClr val="FF0000"/>
                </a:solidFill>
                <a:latin typeface="ArialUnicodeMS"/>
              </a:rPr>
              <a:t>%</a:t>
            </a:r>
            <a:endParaRPr lang="en-US" sz="1300" dirty="0">
              <a:solidFill>
                <a:srgbClr val="FF0000"/>
              </a:solidFill>
              <a:latin typeface="ArialUnicodeMS"/>
            </a:endParaRPr>
          </a:p>
          <a:p>
            <a:r>
              <a:rPr lang="en-US" sz="1300" dirty="0">
                <a:solidFill>
                  <a:srgbClr val="FF0000"/>
                </a:solidFill>
                <a:latin typeface="ArialUnicodeMS"/>
              </a:rPr>
              <a:t>**: Moderately </a:t>
            </a:r>
            <a:r>
              <a:rPr lang="en-US" sz="1300" dirty="0" smtClean="0">
                <a:solidFill>
                  <a:srgbClr val="FF0000"/>
                </a:solidFill>
                <a:latin typeface="ArialUnicodeMS"/>
              </a:rPr>
              <a:t>polluted: &gt;</a:t>
            </a:r>
            <a:r>
              <a:rPr lang="en-US" sz="1300" dirty="0">
                <a:solidFill>
                  <a:srgbClr val="FF0000"/>
                </a:solidFill>
                <a:latin typeface="ArialUnicodeMS"/>
              </a:rPr>
              <a:t>50%,&lt;75</a:t>
            </a:r>
            <a:r>
              <a:rPr lang="en-US" sz="1300" dirty="0" smtClean="0">
                <a:solidFill>
                  <a:srgbClr val="FF0000"/>
                </a:solidFill>
                <a:latin typeface="ArialUnicodeMS"/>
              </a:rPr>
              <a:t>%</a:t>
            </a:r>
            <a:endParaRPr lang="en-US" sz="1300" dirty="0">
              <a:solidFill>
                <a:srgbClr val="FF0000"/>
              </a:solidFill>
              <a:latin typeface="ArialUnicodeMS"/>
            </a:endParaRPr>
          </a:p>
          <a:p>
            <a:r>
              <a:rPr lang="en-US" sz="1300" dirty="0">
                <a:solidFill>
                  <a:srgbClr val="FF0000"/>
                </a:solidFill>
                <a:latin typeface="ArialUnicodeMS"/>
              </a:rPr>
              <a:t>*: Strongly </a:t>
            </a:r>
            <a:r>
              <a:rPr lang="en-US" sz="1300" dirty="0" smtClean="0">
                <a:solidFill>
                  <a:srgbClr val="FF0000"/>
                </a:solidFill>
                <a:latin typeface="ArialUnicodeMS"/>
              </a:rPr>
              <a:t>polluted: &gt;</a:t>
            </a:r>
            <a:r>
              <a:rPr lang="en-US" sz="1300" dirty="0">
                <a:solidFill>
                  <a:srgbClr val="FF0000"/>
                </a:solidFill>
                <a:latin typeface="ArialUnicodeMS"/>
              </a:rPr>
              <a:t>75</a:t>
            </a:r>
            <a:r>
              <a:rPr lang="en-US" sz="1300" dirty="0" smtClean="0">
                <a:solidFill>
                  <a:srgbClr val="FF0000"/>
                </a:solidFill>
                <a:latin typeface="ArialUnicodeMS"/>
              </a:rPr>
              <a:t>%</a:t>
            </a:r>
            <a:endParaRPr lang="it-IT" sz="1300" dirty="0">
              <a:solidFill>
                <a:srgbClr val="FF0000"/>
              </a:solidFill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388089" y="311888"/>
            <a:ext cx="994143" cy="6212893"/>
          </a:xfrm>
        </p:spPr>
        <p:txBody>
          <a:bodyPr vert="vert270">
            <a:normAutofit fontScale="90000"/>
          </a:bodyPr>
          <a:lstStyle/>
          <a:p>
            <a:r>
              <a:rPr lang="it-IT" dirty="0" err="1" smtClean="0"/>
              <a:t>Frequency</a:t>
            </a:r>
            <a:r>
              <a:rPr lang="it-IT" dirty="0" smtClean="0"/>
              <a:t> </a:t>
            </a:r>
            <a:r>
              <a:rPr lang="it-IT" dirty="0" err="1" smtClean="0"/>
              <a:t>bands</a:t>
            </a:r>
            <a:r>
              <a:rPr lang="it-IT" dirty="0" smtClean="0"/>
              <a:t> </a:t>
            </a:r>
            <a:r>
              <a:rPr lang="it-IT" dirty="0" err="1" smtClean="0"/>
              <a:t>currently</a:t>
            </a:r>
            <a:r>
              <a:rPr lang="it-IT" dirty="0" smtClean="0"/>
              <a:t> </a:t>
            </a:r>
            <a:r>
              <a:rPr lang="it-IT" dirty="0" err="1" smtClean="0"/>
              <a:t>observed</a:t>
            </a:r>
            <a:r>
              <a:rPr lang="it-IT" dirty="0" smtClean="0"/>
              <a:t> by </a:t>
            </a:r>
            <a:r>
              <a:rPr lang="it-IT" dirty="0" err="1" smtClean="0"/>
              <a:t>italian</a:t>
            </a:r>
            <a:r>
              <a:rPr lang="it-IT" dirty="0" smtClean="0"/>
              <a:t> </a:t>
            </a:r>
            <a:r>
              <a:rPr lang="it-IT" dirty="0" err="1" smtClean="0"/>
              <a:t>RTs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00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Medicina: RAI LINK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585618"/>
            <a:ext cx="7429500" cy="5605532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 rot="-1080000">
            <a:off x="6071449" y="3609512"/>
            <a:ext cx="1472654" cy="261901"/>
          </a:xfrm>
          <a:prstGeom prst="rightArrow">
            <a:avLst>
              <a:gd name="adj1" fmla="val 50000"/>
              <a:gd name="adj2" fmla="val 121338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 rot="-1080000">
            <a:off x="5609822" y="3067013"/>
            <a:ext cx="216257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6660 </a:t>
            </a:r>
            <a:r>
              <a:rPr lang="it-IT" sz="1400" b="1" dirty="0"/>
              <a:t>MHz </a:t>
            </a:r>
            <a:r>
              <a:rPr lang="it-IT" sz="1400" b="1" dirty="0" smtClean="0"/>
              <a:t>(BW 30 MHz)</a:t>
            </a:r>
          </a:p>
          <a:p>
            <a:r>
              <a:rPr lang="it-IT" sz="1400" dirty="0" smtClean="0"/>
              <a:t>6620 MHz (BW 30 MHz)</a:t>
            </a:r>
            <a:endParaRPr lang="it-IT" sz="1400" dirty="0"/>
          </a:p>
        </p:txBody>
      </p:sp>
      <p:sp>
        <p:nvSpPr>
          <p:cNvPr id="7" name="Freccia a destra 6"/>
          <p:cNvSpPr/>
          <p:nvPr/>
        </p:nvSpPr>
        <p:spPr>
          <a:xfrm rot="20520000" flipH="1" flipV="1">
            <a:off x="8948944" y="3183484"/>
            <a:ext cx="484049" cy="172430"/>
          </a:xfrm>
          <a:prstGeom prst="rightArrow">
            <a:avLst>
              <a:gd name="adj1" fmla="val 22824"/>
              <a:gd name="adj2" fmla="val 111285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 rot="-1080000">
            <a:off x="8817868" y="3402685"/>
            <a:ext cx="767356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000" b="1" dirty="0" smtClean="0"/>
              <a:t>7000 MHz</a:t>
            </a:r>
          </a:p>
          <a:p>
            <a:r>
              <a:rPr lang="it-IT" sz="1000" dirty="0" smtClean="0"/>
              <a:t>6960 MHz</a:t>
            </a:r>
            <a:endParaRPr lang="it-IT" sz="1000" dirty="0"/>
          </a:p>
        </p:txBody>
      </p:sp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21407" y="1672613"/>
            <a:ext cx="4741093" cy="2072235"/>
          </a:xfrm>
        </p:spPr>
        <p:txBody>
          <a:bodyPr>
            <a:normAutofit/>
          </a:bodyPr>
          <a:lstStyle/>
          <a:p>
            <a:r>
              <a:rPr lang="it-IT" sz="1600" dirty="0" smtClean="0"/>
              <a:t>Digital radio link </a:t>
            </a:r>
            <a:r>
              <a:rPr lang="it-IT" sz="1600" dirty="0" err="1" smtClean="0"/>
              <a:t>at</a:t>
            </a:r>
            <a:r>
              <a:rPr lang="it-IT" sz="1600" dirty="0" smtClean="0"/>
              <a:t> </a:t>
            </a:r>
            <a:r>
              <a:rPr lang="it-IT" sz="1600" dirty="0"/>
              <a:t>6660 </a:t>
            </a:r>
            <a:r>
              <a:rPr lang="it-IT" sz="1600" dirty="0" smtClean="0"/>
              <a:t>MHz + a </a:t>
            </a:r>
            <a:r>
              <a:rPr lang="it-IT" sz="1600" dirty="0" err="1" smtClean="0"/>
              <a:t>second</a:t>
            </a:r>
            <a:r>
              <a:rPr lang="it-IT" sz="1600" dirty="0" smtClean="0"/>
              <a:t> </a:t>
            </a:r>
            <a:r>
              <a:rPr lang="it-IT" sz="1600" dirty="0" err="1" smtClean="0"/>
              <a:t>channel</a:t>
            </a:r>
            <a:r>
              <a:rPr lang="it-IT" sz="1600" dirty="0" smtClean="0"/>
              <a:t> </a:t>
            </a:r>
            <a:r>
              <a:rPr lang="it-IT" sz="1600" dirty="0" err="1" smtClean="0"/>
              <a:t>at</a:t>
            </a:r>
            <a:r>
              <a:rPr lang="it-IT" sz="1600" dirty="0" smtClean="0"/>
              <a:t> 6620 </a:t>
            </a:r>
            <a:r>
              <a:rPr lang="it-IT" sz="1600" dirty="0" smtClean="0"/>
              <a:t>MHz</a:t>
            </a:r>
            <a:endParaRPr lang="it-IT" sz="1600" dirty="0" smtClean="0"/>
          </a:p>
          <a:p>
            <a:r>
              <a:rPr lang="it-IT" sz="1600" dirty="0"/>
              <a:t>Band RAS = 6650 – 6675.2 MHz (</a:t>
            </a:r>
            <a:r>
              <a:rPr lang="it-IT" sz="1600" b="1" dirty="0" err="1"/>
              <a:t>secondary</a:t>
            </a:r>
            <a:r>
              <a:rPr lang="it-IT" sz="1600" b="1" dirty="0"/>
              <a:t> status</a:t>
            </a:r>
            <a:r>
              <a:rPr lang="it-IT" sz="1600" dirty="0"/>
              <a:t>)</a:t>
            </a:r>
          </a:p>
          <a:p>
            <a:r>
              <a:rPr lang="it-IT" sz="1600" dirty="0"/>
              <a:t>Band EVN = 6613 – 6700 MHz (</a:t>
            </a:r>
            <a:r>
              <a:rPr lang="it-IT" sz="1600" dirty="0" err="1"/>
              <a:t>not-protected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grpSp>
        <p:nvGrpSpPr>
          <p:cNvPr id="17" name="Gruppo 16"/>
          <p:cNvGrpSpPr/>
          <p:nvPr/>
        </p:nvGrpSpPr>
        <p:grpSpPr>
          <a:xfrm>
            <a:off x="0" y="3539994"/>
            <a:ext cx="4387065" cy="3322234"/>
            <a:chOff x="1979278" y="2151531"/>
            <a:chExt cx="6096593" cy="4616824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95"/>
            <a:stretch/>
          </p:blipFill>
          <p:spPr>
            <a:xfrm>
              <a:off x="1979278" y="2151531"/>
              <a:ext cx="6096593" cy="4616824"/>
            </a:xfrm>
            <a:prstGeom prst="rect">
              <a:avLst/>
            </a:prstGeom>
          </p:spPr>
        </p:pic>
        <p:sp>
          <p:nvSpPr>
            <p:cNvPr id="19" name="CasellaDiTesto 18"/>
            <p:cNvSpPr txBox="1"/>
            <p:nvPr/>
          </p:nvSpPr>
          <p:spPr>
            <a:xfrm>
              <a:off x="3630701" y="5871882"/>
              <a:ext cx="681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smtClean="0"/>
                <a:t>6600</a:t>
              </a:r>
              <a:endParaRPr lang="it-IT" sz="1200" dirty="0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4123761" y="5871882"/>
              <a:ext cx="681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smtClean="0"/>
                <a:t>6620</a:t>
              </a:r>
              <a:endParaRPr lang="it-IT" sz="1200" dirty="0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616819" y="5880845"/>
              <a:ext cx="681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smtClean="0"/>
                <a:t>6640</a:t>
              </a:r>
              <a:endParaRPr lang="it-IT" sz="1200" dirty="0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5118843" y="5871880"/>
              <a:ext cx="681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smtClean="0"/>
                <a:t>6660</a:t>
              </a:r>
              <a:endParaRPr lang="it-IT" sz="1200" dirty="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5611903" y="5871880"/>
              <a:ext cx="681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smtClean="0"/>
                <a:t>6680</a:t>
              </a:r>
              <a:endParaRPr lang="it-IT" sz="1200" dirty="0"/>
            </a:p>
          </p:txBody>
        </p:sp>
      </p:grpSp>
      <p:sp>
        <p:nvSpPr>
          <p:cNvPr id="24" name="Rettangolo 23"/>
          <p:cNvSpPr/>
          <p:nvPr/>
        </p:nvSpPr>
        <p:spPr>
          <a:xfrm>
            <a:off x="5000601" y="58335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25" name="Rettangolo 24"/>
          <p:cNvSpPr/>
          <p:nvPr/>
        </p:nvSpPr>
        <p:spPr>
          <a:xfrm>
            <a:off x="2143092" y="3864241"/>
            <a:ext cx="2290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</a:rPr>
              <a:t>PFD = 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70 dB </a:t>
            </a:r>
            <a:r>
              <a:rPr lang="it-IT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higher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than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smtClean="0">
                <a:solidFill>
                  <a:srgbClr val="FF0000"/>
                </a:solidFill>
              </a:rPr>
              <a:t>Rec769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9220" name="Picture 4" descr="https://upload.wikimedia.org/wikipedia/commons/thumb/b/b8/RAI_%E2%80%94_Radiotelevisione_italiana_(logo).svg/2000px-RAI_%E2%80%94_Radiotelevisione_italiana_(logo)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585618"/>
            <a:ext cx="1041420" cy="104142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848447" y="4599885"/>
            <a:ext cx="7240772" cy="16312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Oct. 2016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RAI</a:t>
            </a:r>
            <a:r>
              <a:rPr kumimoji="0" lang="en-GB" altLang="it-IT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: «</a:t>
            </a:r>
            <a:r>
              <a:rPr lang="en-GB" altLang="it-IT" sz="2000" dirty="0" smtClean="0">
                <a:solidFill>
                  <a:schemeClr val="bg1"/>
                </a:solidFill>
                <a:latin typeface="+mj-lt"/>
              </a:rPr>
              <a:t>Despite our best intentions, we have analysed the issue several times and we have not found any feasible technical </a:t>
            </a:r>
            <a:r>
              <a:rPr kumimoji="0" lang="en-GB" altLang="it-IT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solution»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it-IT" sz="2000" dirty="0">
              <a:solidFill>
                <a:schemeClr val="bg1"/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2000" b="1" dirty="0" smtClean="0">
                <a:solidFill>
                  <a:schemeClr val="bg1"/>
                </a:solidFill>
                <a:latin typeface="+mj-lt"/>
              </a:rPr>
              <a:t>Radio astronomers</a:t>
            </a:r>
            <a:r>
              <a:rPr lang="en-GB" altLang="it-IT" sz="2000" dirty="0" smtClean="0">
                <a:solidFill>
                  <a:schemeClr val="bg1"/>
                </a:solidFill>
                <a:latin typeface="+mj-lt"/>
              </a:rPr>
              <a:t>: No much interest for this frequency </a:t>
            </a:r>
            <a:r>
              <a:rPr lang="en-GB" altLang="it-IT" sz="2000" dirty="0" smtClean="0">
                <a:solidFill>
                  <a:schemeClr val="bg1"/>
                </a:solidFill>
                <a:latin typeface="+mj-lt"/>
              </a:rPr>
              <a:t>range</a:t>
            </a:r>
            <a:endParaRPr kumimoji="0" lang="en-GB" altLang="it-IT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542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agenda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000" b="1" dirty="0" err="1" smtClean="0"/>
              <a:t>Introduction</a:t>
            </a:r>
            <a:r>
              <a:rPr lang="it-IT" sz="3000" dirty="0" smtClean="0"/>
              <a:t>: </a:t>
            </a:r>
            <a:r>
              <a:rPr lang="it-IT" sz="3000" dirty="0" err="1" smtClean="0"/>
              <a:t>Italian</a:t>
            </a:r>
            <a:r>
              <a:rPr lang="it-IT" sz="3000" dirty="0" smtClean="0"/>
              <a:t> RFI team, </a:t>
            </a:r>
            <a:r>
              <a:rPr lang="it-IT" sz="3000" dirty="0" err="1" smtClean="0"/>
              <a:t>goals</a:t>
            </a:r>
            <a:r>
              <a:rPr lang="it-IT" sz="3000" dirty="0" smtClean="0"/>
              <a:t>, radio </a:t>
            </a:r>
            <a:r>
              <a:rPr lang="it-IT" sz="3000" dirty="0" err="1" smtClean="0"/>
              <a:t>telescopes</a:t>
            </a:r>
            <a:endParaRPr lang="it-IT" sz="3000" dirty="0" smtClean="0"/>
          </a:p>
          <a:p>
            <a:pPr algn="just"/>
            <a:r>
              <a:rPr lang="it-IT" sz="3000" b="1" dirty="0" err="1"/>
              <a:t>Spectrum</a:t>
            </a:r>
            <a:r>
              <a:rPr lang="it-IT" sz="3000" b="1" dirty="0"/>
              <a:t> management</a:t>
            </a:r>
            <a:r>
              <a:rPr lang="it-IT" sz="3000" dirty="0"/>
              <a:t>: </a:t>
            </a:r>
            <a:r>
              <a:rPr lang="it-IT" sz="3000" dirty="0" err="1" smtClean="0"/>
              <a:t>Italian</a:t>
            </a:r>
            <a:r>
              <a:rPr lang="it-IT" sz="3000" dirty="0" smtClean="0"/>
              <a:t> </a:t>
            </a:r>
            <a:r>
              <a:rPr lang="it-IT" sz="3000" dirty="0" err="1" smtClean="0"/>
              <a:t>Frequency</a:t>
            </a:r>
            <a:r>
              <a:rPr lang="it-IT" sz="3000" dirty="0" smtClean="0"/>
              <a:t> Plan</a:t>
            </a:r>
          </a:p>
          <a:p>
            <a:pPr algn="just"/>
            <a:r>
              <a:rPr lang="it-IT" sz="3000" b="1" dirty="0" err="1" smtClean="0"/>
              <a:t>Spectrum</a:t>
            </a:r>
            <a:r>
              <a:rPr lang="it-IT" sz="3000" b="1" dirty="0" smtClean="0"/>
              <a:t> </a:t>
            </a:r>
            <a:r>
              <a:rPr lang="it-IT" sz="3000" b="1" dirty="0" err="1" smtClean="0"/>
              <a:t>monitoring</a:t>
            </a:r>
            <a:r>
              <a:rPr lang="it-IT" sz="3000" dirty="0" smtClean="0"/>
              <a:t>: RFI </a:t>
            </a:r>
            <a:r>
              <a:rPr lang="it-IT" sz="3000" dirty="0" err="1" smtClean="0"/>
              <a:t>stations</a:t>
            </a:r>
            <a:r>
              <a:rPr lang="it-IT" sz="3000" dirty="0" smtClean="0"/>
              <a:t> </a:t>
            </a:r>
            <a:r>
              <a:rPr lang="it-IT" sz="3000" dirty="0" err="1" smtClean="0"/>
              <a:t>at</a:t>
            </a:r>
            <a:r>
              <a:rPr lang="it-IT" sz="3000" dirty="0" smtClean="0"/>
              <a:t> Medicina, SRT and Noto</a:t>
            </a:r>
          </a:p>
          <a:p>
            <a:r>
              <a:rPr lang="it-IT" sz="3000" b="1" dirty="0" err="1" smtClean="0"/>
              <a:t>Current</a:t>
            </a:r>
            <a:r>
              <a:rPr lang="it-IT" sz="3000" b="1" dirty="0" smtClean="0"/>
              <a:t> </a:t>
            </a:r>
            <a:r>
              <a:rPr lang="it-IT" sz="3000" b="1" dirty="0" err="1" smtClean="0"/>
              <a:t>issues</a:t>
            </a:r>
            <a:r>
              <a:rPr lang="it-IT" sz="3000" b="1" dirty="0" smtClean="0"/>
              <a:t>: </a:t>
            </a:r>
            <a:r>
              <a:rPr lang="it-IT" sz="3000" dirty="0" smtClean="0"/>
              <a:t>C-band RAI radio link and R-LAN , 77 GHz  </a:t>
            </a:r>
            <a:r>
              <a:rPr lang="it-IT" sz="3000" dirty="0" err="1" smtClean="0"/>
              <a:t>heliborne</a:t>
            </a:r>
            <a:r>
              <a:rPr lang="it-IT" sz="3000" dirty="0" smtClean="0"/>
              <a:t> </a:t>
            </a:r>
            <a:r>
              <a:rPr lang="it-IT" sz="3000" dirty="0" err="1" smtClean="0"/>
              <a:t>surveillance</a:t>
            </a:r>
            <a:r>
              <a:rPr lang="it-IT" sz="3000" dirty="0" smtClean="0"/>
              <a:t> </a:t>
            </a:r>
            <a:r>
              <a:rPr lang="it-IT" sz="3000" dirty="0" err="1" smtClean="0"/>
              <a:t>radars</a:t>
            </a:r>
            <a:r>
              <a:rPr lang="it-IT" sz="3000" dirty="0" smtClean="0"/>
              <a:t>, L-band </a:t>
            </a:r>
            <a:r>
              <a:rPr lang="it-IT" sz="3000" dirty="0" err="1" smtClean="0"/>
              <a:t>military</a:t>
            </a:r>
            <a:r>
              <a:rPr lang="it-IT" sz="3000" dirty="0" smtClean="0"/>
              <a:t> </a:t>
            </a:r>
            <a:r>
              <a:rPr lang="it-IT" sz="3000" dirty="0" err="1" smtClean="0"/>
              <a:t>radars</a:t>
            </a:r>
            <a:endParaRPr lang="it-IT" sz="3000" dirty="0" smtClean="0"/>
          </a:p>
          <a:p>
            <a:r>
              <a:rPr lang="it-IT" sz="3000" b="1" dirty="0" smtClean="0"/>
              <a:t>Future: </a:t>
            </a:r>
            <a:r>
              <a:rPr lang="it-IT" sz="3000" dirty="0" err="1" smtClean="0"/>
              <a:t>Spectra</a:t>
            </a:r>
            <a:r>
              <a:rPr lang="it-IT" sz="3000" dirty="0" smtClean="0"/>
              <a:t> for BRAND </a:t>
            </a:r>
            <a:r>
              <a:rPr lang="it-IT" sz="3000" dirty="0" err="1" smtClean="0"/>
              <a:t>project</a:t>
            </a:r>
            <a:r>
              <a:rPr lang="it-IT" sz="3000" dirty="0" smtClean="0"/>
              <a:t> </a:t>
            </a:r>
            <a:r>
              <a:rPr lang="it-IT" sz="3000" dirty="0" err="1" smtClean="0"/>
              <a:t>at</a:t>
            </a:r>
            <a:r>
              <a:rPr lang="it-IT" sz="3000" dirty="0" smtClean="0"/>
              <a:t> the </a:t>
            </a:r>
            <a:r>
              <a:rPr lang="it-IT" sz="3000" dirty="0" err="1" smtClean="0"/>
              <a:t>Italian</a:t>
            </a:r>
            <a:r>
              <a:rPr lang="it-IT" sz="3000" dirty="0" smtClean="0"/>
              <a:t> </a:t>
            </a:r>
            <a:r>
              <a:rPr lang="it-IT" sz="3000" dirty="0" err="1" smtClean="0"/>
              <a:t>sites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val="29969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heliborne</a:t>
            </a:r>
            <a:r>
              <a:rPr lang="fr-FR" dirty="0" smtClean="0"/>
              <a:t> </a:t>
            </a:r>
            <a:r>
              <a:rPr lang="fr-FR" dirty="0"/>
              <a:t>surveillance radars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3204" y="2733047"/>
            <a:ext cx="9169570" cy="113981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The ECC Decision 16(01) contains an annex with the RAS sites.</a:t>
            </a:r>
          </a:p>
          <a:p>
            <a:pPr marL="0" indent="0">
              <a:buNone/>
            </a:pPr>
            <a:r>
              <a:rPr lang="en-US" sz="2200" dirty="0"/>
              <a:t>We </a:t>
            </a:r>
            <a:r>
              <a:rPr lang="en-US" sz="2200" dirty="0" smtClean="0"/>
              <a:t>produced together </a:t>
            </a:r>
            <a:r>
              <a:rPr lang="en-US" sz="2200" dirty="0"/>
              <a:t>with Airbus </a:t>
            </a:r>
            <a:r>
              <a:rPr lang="en-US" sz="2200" dirty="0" smtClean="0"/>
              <a:t>the </a:t>
            </a:r>
            <a:r>
              <a:rPr lang="en-US" sz="2200" dirty="0"/>
              <a:t>exclusions </a:t>
            </a:r>
            <a:r>
              <a:rPr lang="en-US" sz="2200" dirty="0" smtClean="0"/>
              <a:t>zones around SRT and Noto, using the Path Profile tool.</a:t>
            </a:r>
            <a:endParaRPr lang="en-US" sz="22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t="49707"/>
          <a:stretch/>
        </p:blipFill>
        <p:spPr>
          <a:xfrm>
            <a:off x="7390222" y="2210"/>
            <a:ext cx="4830912" cy="19850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7" y="3820972"/>
            <a:ext cx="9234178" cy="8648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4" y="4674355"/>
            <a:ext cx="9200842" cy="216011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773" y="2000710"/>
            <a:ext cx="2810466" cy="239007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773" y="4436125"/>
            <a:ext cx="2810466" cy="2415178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0275072" y="4021450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</a:rPr>
              <a:t>300 m 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10217364" y="6481971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</a:rPr>
              <a:t>1000 </a:t>
            </a:r>
            <a:r>
              <a:rPr lang="fr-FR" dirty="0">
                <a:latin typeface="Times New Roman" panose="02020603050405020304" pitchFamily="18" charset="0"/>
              </a:rPr>
              <a:t>m </a:t>
            </a:r>
            <a:endParaRPr lang="it-IT" dirty="0"/>
          </a:p>
        </p:txBody>
      </p:sp>
      <p:pic>
        <p:nvPicPr>
          <p:cNvPr id="16" name="Picture 2" descr="http://www.airbus.com/fileadmin/backstage/images_including_headers/facebook_illustrations/300x300_Airbus_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 b="33495"/>
          <a:stretch/>
        </p:blipFill>
        <p:spPr bwMode="auto">
          <a:xfrm>
            <a:off x="81304" y="6041787"/>
            <a:ext cx="2153046" cy="74357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53130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Srt</a:t>
            </a:r>
            <a:r>
              <a:rPr lang="it-IT" dirty="0" smtClean="0"/>
              <a:t>: </a:t>
            </a:r>
            <a:r>
              <a:rPr lang="it-IT" dirty="0" err="1" smtClean="0"/>
              <a:t>military</a:t>
            </a:r>
            <a:r>
              <a:rPr lang="it-IT" dirty="0" smtClean="0"/>
              <a:t> </a:t>
            </a:r>
            <a:r>
              <a:rPr lang="it-IT" dirty="0" smtClean="0"/>
              <a:t>radar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1442" t="32947" r="31311" b="17116"/>
          <a:stretch/>
        </p:blipFill>
        <p:spPr>
          <a:xfrm>
            <a:off x="9008383" y="753979"/>
            <a:ext cx="3279869" cy="24735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59" y="2059907"/>
            <a:ext cx="8420100" cy="473392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557459" y="3331508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>
                <a:sym typeface="Wingdings" panose="05000000000000000000" pitchFamily="2" charset="2"/>
              </a:rPr>
              <a:t>1200 – 1450 MHz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8557459" y="5472880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ym typeface="Wingdings" panose="05000000000000000000" pitchFamily="2" charset="2"/>
              </a:rPr>
              <a:t>1400 – 1427 MHz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685801" y="1690575"/>
            <a:ext cx="4572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4 </a:t>
            </a:r>
            <a:r>
              <a:rPr lang="it-IT" dirty="0"/>
              <a:t>CARRIERS BETWEEN </a:t>
            </a:r>
            <a:r>
              <a:rPr lang="it-IT" dirty="0" smtClean="0"/>
              <a:t>1280 </a:t>
            </a:r>
            <a:r>
              <a:rPr lang="it-IT" dirty="0"/>
              <a:t>AND 1342.5 </a:t>
            </a:r>
            <a:r>
              <a:rPr lang="it-IT" dirty="0" smtClean="0"/>
              <a:t>MHz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219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Performance Radio LAN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3620" y="1692854"/>
            <a:ext cx="6989927" cy="10195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MEDICINA (SRT and Noto</a:t>
            </a:r>
            <a:r>
              <a:rPr lang="en-GB" sz="1600" dirty="0"/>
              <a:t>): </a:t>
            </a:r>
            <a:r>
              <a:rPr lang="en-GB" sz="1600" dirty="0" err="1" smtClean="0"/>
              <a:t>Hiperlan</a:t>
            </a:r>
            <a:r>
              <a:rPr lang="en-GB" sz="1600" dirty="0" smtClean="0"/>
              <a:t> </a:t>
            </a:r>
            <a:r>
              <a:rPr lang="en-GB" sz="1600" dirty="0"/>
              <a:t>(allocated at 5150 – 5350 MHz (indoor) &amp; 5470 – 5725 MHz (outdoor)) also in the 4950 – 5000 MHz where RAS has a secondary status (primary for military service)</a:t>
            </a:r>
          </a:p>
          <a:p>
            <a:pPr marL="0" lvl="0" indent="0">
              <a:buNone/>
            </a:pPr>
            <a:endParaRPr lang="en-GB" sz="16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20658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" y="2605646"/>
            <a:ext cx="7715964" cy="41547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35079" t="20617" r="35159" b="13774"/>
          <a:stretch/>
        </p:blipFill>
        <p:spPr>
          <a:xfrm>
            <a:off x="7391400" y="922383"/>
            <a:ext cx="4800600" cy="5952744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7734445" y="5365819"/>
            <a:ext cx="158542" cy="140678"/>
            <a:chOff x="6974114" y="5084466"/>
            <a:chExt cx="331038" cy="221064"/>
          </a:xfrm>
        </p:grpSpPr>
        <p:cxnSp>
          <p:nvCxnSpPr>
            <p:cNvPr id="13" name="Connettore 1 12"/>
            <p:cNvCxnSpPr/>
            <p:nvPr/>
          </p:nvCxnSpPr>
          <p:spPr>
            <a:xfrm>
              <a:off x="6974114" y="5084466"/>
              <a:ext cx="331038" cy="221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flipV="1">
              <a:off x="7013749" y="5084466"/>
              <a:ext cx="291403" cy="221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/>
          <p:cNvGrpSpPr/>
          <p:nvPr/>
        </p:nvGrpSpPr>
        <p:grpSpPr>
          <a:xfrm>
            <a:off x="7756217" y="6211552"/>
            <a:ext cx="158542" cy="140678"/>
            <a:chOff x="6974114" y="5084466"/>
            <a:chExt cx="331038" cy="221064"/>
          </a:xfrm>
        </p:grpSpPr>
        <p:cxnSp>
          <p:nvCxnSpPr>
            <p:cNvPr id="22" name="Connettore 1 21"/>
            <p:cNvCxnSpPr/>
            <p:nvPr/>
          </p:nvCxnSpPr>
          <p:spPr>
            <a:xfrm>
              <a:off x="6974114" y="5084466"/>
              <a:ext cx="331038" cy="221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 flipV="1">
              <a:off x="7013749" y="5084466"/>
              <a:ext cx="291403" cy="221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3"/>
          <p:cNvGrpSpPr/>
          <p:nvPr/>
        </p:nvGrpSpPr>
        <p:grpSpPr>
          <a:xfrm>
            <a:off x="7747285" y="6431011"/>
            <a:ext cx="158542" cy="140678"/>
            <a:chOff x="6974114" y="5084466"/>
            <a:chExt cx="331038" cy="221064"/>
          </a:xfrm>
        </p:grpSpPr>
        <p:cxnSp>
          <p:nvCxnSpPr>
            <p:cNvPr id="25" name="Connettore 1 24"/>
            <p:cNvCxnSpPr/>
            <p:nvPr/>
          </p:nvCxnSpPr>
          <p:spPr>
            <a:xfrm>
              <a:off x="6974114" y="5084466"/>
              <a:ext cx="331038" cy="221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 flipV="1">
              <a:off x="7013749" y="5084466"/>
              <a:ext cx="291403" cy="221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293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Radio </a:t>
            </a:r>
            <a:r>
              <a:rPr lang="it-IT" dirty="0" err="1" smtClean="0"/>
              <a:t>quiet</a:t>
            </a:r>
            <a:r>
              <a:rPr lang="it-IT" dirty="0" smtClean="0"/>
              <a:t> </a:t>
            </a:r>
            <a:r>
              <a:rPr lang="it-IT" dirty="0" err="1" smtClean="0"/>
              <a:t>zones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7585" y="1731102"/>
            <a:ext cx="11744415" cy="4533632"/>
          </a:xfrm>
        </p:spPr>
        <p:txBody>
          <a:bodyPr anchor="t">
            <a:noAutofit/>
          </a:bodyPr>
          <a:lstStyle/>
          <a:p>
            <a:r>
              <a:rPr lang="en-GB" sz="2000" dirty="0" smtClean="0"/>
              <a:t>So far, only the </a:t>
            </a:r>
            <a:r>
              <a:rPr lang="en-GB" sz="2000" dirty="0"/>
              <a:t>town planning </a:t>
            </a:r>
            <a:r>
              <a:rPr lang="en-GB" sz="2000" dirty="0" smtClean="0"/>
              <a:t>(“piano </a:t>
            </a:r>
            <a:r>
              <a:rPr lang="en-GB" sz="2000" dirty="0" err="1" smtClean="0"/>
              <a:t>regolatore</a:t>
            </a:r>
            <a:r>
              <a:rPr lang="en-GB" sz="2000" dirty="0" smtClean="0"/>
              <a:t>”) </a:t>
            </a:r>
            <a:r>
              <a:rPr lang="en-GB" sz="2000" dirty="0"/>
              <a:t>of the </a:t>
            </a:r>
            <a:r>
              <a:rPr lang="en-GB" sz="2000" dirty="0" err="1"/>
              <a:t>Medicina</a:t>
            </a:r>
            <a:r>
              <a:rPr lang="en-GB" sz="2000" dirty="0"/>
              <a:t> municipality has established that for new industrial and civil buildings within a radius of 3 km from the RT, a technical opinion from INAF is required. </a:t>
            </a:r>
            <a:endParaRPr lang="en-GB" sz="2000" dirty="0" smtClean="0"/>
          </a:p>
          <a:p>
            <a:r>
              <a:rPr lang="en-GB" sz="2000" b="1" dirty="0" smtClean="0"/>
              <a:t>We are currently working with MISE to establish some sort of RQZ around the Italian RTs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7" y="4077733"/>
            <a:ext cx="4876801" cy="270827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79652" y="3279727"/>
            <a:ext cx="56728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The installation of a TETRA (</a:t>
            </a:r>
            <a:r>
              <a:rPr lang="en-GB" sz="1400" dirty="0" err="1"/>
              <a:t>TErrestrial</a:t>
            </a:r>
            <a:r>
              <a:rPr lang="en-GB" sz="1400" dirty="0"/>
              <a:t> Trunked </a:t>
            </a:r>
            <a:r>
              <a:rPr lang="en-GB" sz="1400" dirty="0" err="1"/>
              <a:t>RAdio</a:t>
            </a:r>
            <a:r>
              <a:rPr lang="en-GB" sz="1400" dirty="0"/>
              <a:t>) network </a:t>
            </a:r>
            <a:r>
              <a:rPr lang="en-GB" sz="1400" dirty="0" smtClean="0"/>
              <a:t>is </a:t>
            </a:r>
            <a:r>
              <a:rPr lang="en-GB" sz="1400" dirty="0"/>
              <a:t>under construction in </a:t>
            </a:r>
            <a:r>
              <a:rPr lang="en-GB" sz="1400" dirty="0" smtClean="0"/>
              <a:t>Sardinia. </a:t>
            </a:r>
            <a:r>
              <a:rPr lang="en-GB" sz="1400" dirty="0"/>
              <a:t>The closer node to SRT will be built before June </a:t>
            </a:r>
            <a:r>
              <a:rPr lang="en-GB" sz="1400" dirty="0" smtClean="0"/>
              <a:t>at </a:t>
            </a:r>
            <a:r>
              <a:rPr lang="en-GB" sz="1400" dirty="0"/>
              <a:t>2 Km from SRT in the line-of-sight (UHF, </a:t>
            </a:r>
            <a:r>
              <a:rPr lang="en-GB" sz="1400" dirty="0" smtClean="0"/>
              <a:t>380-395 </a:t>
            </a:r>
            <a:r>
              <a:rPr lang="en-GB" sz="1400" dirty="0"/>
              <a:t>MHz and </a:t>
            </a:r>
            <a:r>
              <a:rPr lang="en-GB" sz="1400" dirty="0" smtClean="0"/>
              <a:t>microwave link) </a:t>
            </a:r>
            <a:r>
              <a:rPr lang="en-GB" sz="1400" dirty="0"/>
              <a:t> </a:t>
            </a:r>
            <a:endParaRPr lang="en-GB" sz="1200" dirty="0"/>
          </a:p>
        </p:txBody>
      </p:sp>
      <p:sp>
        <p:nvSpPr>
          <p:cNvPr id="8" name="Stella a 5 punte 7"/>
          <p:cNvSpPr/>
          <p:nvPr/>
        </p:nvSpPr>
        <p:spPr>
          <a:xfrm>
            <a:off x="3877919" y="4077733"/>
            <a:ext cx="353506" cy="3535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49" y="3132337"/>
            <a:ext cx="4773827" cy="3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Observations</a:t>
            </a:r>
            <a:r>
              <a:rPr lang="it-IT" dirty="0" smtClean="0"/>
              <a:t> in BRAND band</a:t>
            </a:r>
            <a:endParaRPr lang="it-IT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1200" y="20658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1817"/>
            <a:ext cx="7157419" cy="467393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419" y="98458"/>
            <a:ext cx="5034581" cy="32876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419" y="3648071"/>
            <a:ext cx="5034580" cy="328767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5801" y="1618788"/>
            <a:ext cx="5322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Levels</a:t>
            </a:r>
            <a:r>
              <a:rPr lang="it-IT" dirty="0" smtClean="0"/>
              <a:t> </a:t>
            </a:r>
            <a:r>
              <a:rPr lang="it-IT" dirty="0" err="1" smtClean="0"/>
              <a:t>refered</a:t>
            </a:r>
            <a:r>
              <a:rPr lang="it-IT" dirty="0" smtClean="0"/>
              <a:t> to ISO antenna, </a:t>
            </a:r>
            <a:r>
              <a:rPr lang="it-IT" dirty="0" err="1" smtClean="0"/>
              <a:t>dBm</a:t>
            </a:r>
            <a:r>
              <a:rPr lang="it-IT" dirty="0" smtClean="0"/>
              <a:t> </a:t>
            </a:r>
            <a:r>
              <a:rPr lang="it-IT" dirty="0"/>
              <a:t>/ </a:t>
            </a:r>
            <a:r>
              <a:rPr lang="it-IT" dirty="0" smtClean="0"/>
              <a:t>2-3MHz</a:t>
            </a:r>
          </a:p>
          <a:p>
            <a:r>
              <a:rPr lang="it-IT" dirty="0" err="1" smtClean="0"/>
              <a:t>Assuming</a:t>
            </a:r>
            <a:r>
              <a:rPr lang="it-IT" dirty="0" smtClean="0"/>
              <a:t> a -70 </a:t>
            </a:r>
            <a:r>
              <a:rPr lang="it-IT" dirty="0" err="1" smtClean="0"/>
              <a:t>dBm</a:t>
            </a:r>
            <a:r>
              <a:rPr lang="it-IT" dirty="0" smtClean="0"/>
              <a:t> (0 </a:t>
            </a:r>
            <a:r>
              <a:rPr lang="it-IT" dirty="0" err="1" smtClean="0"/>
              <a:t>dBi</a:t>
            </a:r>
            <a:r>
              <a:rPr lang="it-IT" dirty="0" smtClean="0"/>
              <a:t>) </a:t>
            </a:r>
            <a:r>
              <a:rPr lang="it-IT" dirty="0" err="1" smtClean="0"/>
              <a:t>threshold</a:t>
            </a:r>
            <a:r>
              <a:rPr lang="it-IT" dirty="0" smtClean="0"/>
              <a:t> for linear regime</a:t>
            </a:r>
            <a:endParaRPr lang="it-IT" dirty="0"/>
          </a:p>
        </p:txBody>
      </p:sp>
      <p:cxnSp>
        <p:nvCxnSpPr>
          <p:cNvPr id="6" name="Connettore 1 5"/>
          <p:cNvCxnSpPr/>
          <p:nvPr/>
        </p:nvCxnSpPr>
        <p:spPr>
          <a:xfrm flipV="1">
            <a:off x="701843" y="4778675"/>
            <a:ext cx="6286499" cy="127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7719060" y="5419824"/>
            <a:ext cx="4218789" cy="2141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7694595" y="1864357"/>
            <a:ext cx="4218789" cy="2141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1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RFI group </a:t>
            </a:r>
            <a:r>
              <a:rPr lang="en-US" dirty="0" smtClean="0"/>
              <a:t>is </a:t>
            </a:r>
            <a:r>
              <a:rPr lang="en-US" dirty="0"/>
              <a:t>at service of </a:t>
            </a:r>
            <a:r>
              <a:rPr lang="en-US" dirty="0" smtClean="0"/>
              <a:t>RA, </a:t>
            </a:r>
            <a:r>
              <a:rPr lang="it-IT" dirty="0" err="1" smtClean="0"/>
              <a:t>However</a:t>
            </a:r>
            <a:r>
              <a:rPr lang="it-IT" dirty="0" smtClean="0"/>
              <a:t> ….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4" y="1850350"/>
            <a:ext cx="2921436" cy="37663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6" y="4992911"/>
            <a:ext cx="4979750" cy="13856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903" y="3157802"/>
            <a:ext cx="4660789" cy="199363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967" y="1718311"/>
            <a:ext cx="3555117" cy="26632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0967" y="4413170"/>
            <a:ext cx="3555117" cy="16859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9902" y="1605701"/>
            <a:ext cx="4660789" cy="15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THANKS! QUESTIONS?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98" y="1672954"/>
            <a:ext cx="9132805" cy="5149947"/>
          </a:xfrm>
        </p:spPr>
      </p:pic>
    </p:spTree>
    <p:extLst>
      <p:ext uri="{BB962C8B-B14F-4D97-AF65-F5344CB8AC3E}">
        <p14:creationId xmlns:p14="http://schemas.microsoft.com/office/powerpoint/2010/main" val="7301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2542" t="6377" r="24909" b="8437"/>
          <a:stretch/>
        </p:blipFill>
        <p:spPr>
          <a:xfrm>
            <a:off x="0" y="440267"/>
            <a:ext cx="6807200" cy="62314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3464" t="14005" r="24902" b="28588"/>
          <a:stretch/>
        </p:blipFill>
        <p:spPr>
          <a:xfrm>
            <a:off x="6743971" y="1845734"/>
            <a:ext cx="5448029" cy="34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917194" cy="1456267"/>
          </a:xfrm>
        </p:spPr>
        <p:txBody>
          <a:bodyPr>
            <a:normAutofit/>
          </a:bodyPr>
          <a:lstStyle/>
          <a:p>
            <a:r>
              <a:rPr lang="en-US" dirty="0"/>
              <a:t>Radio spectrum is a valuable source of </a:t>
            </a:r>
            <a:r>
              <a:rPr lang="en-US" dirty="0" smtClean="0"/>
              <a:t>revenue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24365" t="8342" r="24445" b="38465"/>
          <a:stretch/>
        </p:blipFill>
        <p:spPr>
          <a:xfrm>
            <a:off x="1415143" y="1596570"/>
            <a:ext cx="9361714" cy="547188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521758" y="4893548"/>
            <a:ext cx="6255099" cy="1828800"/>
          </a:xfrm>
          <a:prstGeom prst="rect">
            <a:avLst/>
          </a:prstGeom>
          <a:noFill/>
          <a:ln w="571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86154"/>
              </p:ext>
            </p:extLst>
          </p:nvPr>
        </p:nvGraphicFramePr>
        <p:xfrm>
          <a:off x="1205458" y="1596570"/>
          <a:ext cx="9781085" cy="5261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r:id="rId5" imgW="4952381" imgH="2666667" progId="MSPhotoEd.3">
                  <p:embed/>
                </p:oleObj>
              </mc:Choice>
              <mc:Fallback>
                <p:oleObj r:id="rId5" imgW="4952381" imgH="26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458" y="1596570"/>
                        <a:ext cx="9781085" cy="526143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tangolo 5"/>
          <p:cNvSpPr/>
          <p:nvPr/>
        </p:nvSpPr>
        <p:spPr>
          <a:xfrm>
            <a:off x="8197511" y="1986430"/>
            <a:ext cx="2354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IMT-5G </a:t>
            </a:r>
            <a:r>
              <a:rPr lang="en-GB" dirty="0">
                <a:solidFill>
                  <a:schemeClr val="bg1"/>
                </a:solidFill>
              </a:rPr>
              <a:t>at </a:t>
            </a:r>
            <a:r>
              <a:rPr lang="en-GB" dirty="0" smtClean="0">
                <a:solidFill>
                  <a:schemeClr val="bg1"/>
                </a:solidFill>
              </a:rPr>
              <a:t>1452-1472MHz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Objective</a:t>
            </a:r>
            <a:r>
              <a:rPr lang="it-IT" dirty="0" smtClean="0"/>
              <a:t> of the RFI </a:t>
            </a:r>
            <a:r>
              <a:rPr lang="it-IT" dirty="0" err="1" smtClean="0"/>
              <a:t>group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1" y="1505159"/>
            <a:ext cx="10131425" cy="22778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000" dirty="0" err="1" smtClean="0"/>
              <a:t>Minimizing</a:t>
            </a:r>
            <a:r>
              <a:rPr lang="it-IT" sz="3000" dirty="0" smtClean="0"/>
              <a:t> the </a:t>
            </a:r>
            <a:r>
              <a:rPr lang="it-IT" sz="3000" b="1" dirty="0" smtClean="0"/>
              <a:t>Radio </a:t>
            </a:r>
            <a:r>
              <a:rPr lang="it-IT" sz="3000" b="1" dirty="0" err="1"/>
              <a:t>Frequency</a:t>
            </a:r>
            <a:r>
              <a:rPr lang="it-IT" sz="3000" b="1" dirty="0"/>
              <a:t> </a:t>
            </a:r>
            <a:r>
              <a:rPr lang="it-IT" sz="3000" b="1" dirty="0" err="1" smtClean="0"/>
              <a:t>Interference</a:t>
            </a:r>
            <a:r>
              <a:rPr lang="it-IT" sz="3000" b="1" dirty="0" smtClean="0"/>
              <a:t> </a:t>
            </a:r>
            <a:r>
              <a:rPr lang="it-IT" sz="3000" dirty="0" err="1" smtClean="0"/>
              <a:t>issues</a:t>
            </a:r>
            <a:r>
              <a:rPr lang="it-IT" sz="3000" dirty="0" smtClean="0"/>
              <a:t> </a:t>
            </a:r>
            <a:r>
              <a:rPr lang="it-IT" sz="3000" dirty="0" err="1" smtClean="0"/>
              <a:t>both</a:t>
            </a:r>
            <a:r>
              <a:rPr lang="it-IT" sz="3000" dirty="0" smtClean="0"/>
              <a:t> in the </a:t>
            </a:r>
            <a:r>
              <a:rPr lang="it-IT" sz="3000" b="1" dirty="0" err="1" smtClean="0"/>
              <a:t>protected</a:t>
            </a:r>
            <a:r>
              <a:rPr lang="it-IT" sz="3000" b="1" dirty="0" smtClean="0"/>
              <a:t> </a:t>
            </a:r>
            <a:r>
              <a:rPr lang="it-IT" sz="3000" b="1" dirty="0" err="1" smtClean="0"/>
              <a:t>frequency</a:t>
            </a:r>
            <a:r>
              <a:rPr lang="it-IT" sz="3000" b="1" dirty="0" smtClean="0"/>
              <a:t> </a:t>
            </a:r>
            <a:r>
              <a:rPr lang="it-IT" sz="3000" b="1" dirty="0" err="1" smtClean="0"/>
              <a:t>bands</a:t>
            </a:r>
            <a:r>
              <a:rPr lang="it-IT" sz="3000" b="1" dirty="0" smtClean="0"/>
              <a:t> </a:t>
            </a:r>
            <a:r>
              <a:rPr lang="it-IT" sz="3000" dirty="0" smtClean="0"/>
              <a:t>and in the </a:t>
            </a:r>
            <a:r>
              <a:rPr lang="it-IT" sz="3000" b="1" dirty="0" err="1" smtClean="0"/>
              <a:t>not-allocated</a:t>
            </a:r>
            <a:r>
              <a:rPr lang="it-IT" sz="3000" b="1" dirty="0" smtClean="0"/>
              <a:t> </a:t>
            </a:r>
            <a:r>
              <a:rPr lang="it-IT" sz="3000" b="1" dirty="0" err="1" smtClean="0"/>
              <a:t>observed</a:t>
            </a:r>
            <a:r>
              <a:rPr lang="it-IT" sz="3000" b="1" dirty="0" smtClean="0"/>
              <a:t> </a:t>
            </a:r>
            <a:r>
              <a:rPr lang="it-IT" sz="3000" b="1" dirty="0" err="1"/>
              <a:t>frequency</a:t>
            </a:r>
            <a:r>
              <a:rPr lang="it-IT" sz="3000" b="1" dirty="0"/>
              <a:t> </a:t>
            </a:r>
            <a:r>
              <a:rPr lang="it-IT" sz="3000" b="1" dirty="0" err="1" smtClean="0"/>
              <a:t>bands</a:t>
            </a:r>
            <a:r>
              <a:rPr lang="it-IT" sz="3000" b="1" dirty="0" smtClean="0"/>
              <a:t> </a:t>
            </a:r>
            <a:r>
              <a:rPr lang="it-IT" sz="3000" dirty="0" smtClean="0"/>
              <a:t>with </a:t>
            </a:r>
            <a:r>
              <a:rPr lang="it-IT" sz="3000" dirty="0" err="1" smtClean="0"/>
              <a:t>different</a:t>
            </a:r>
            <a:r>
              <a:rPr lang="it-IT" sz="3000" dirty="0" smtClean="0"/>
              <a:t> </a:t>
            </a:r>
            <a:r>
              <a:rPr lang="it-IT" sz="3000" dirty="0" err="1" smtClean="0"/>
              <a:t>strategies</a:t>
            </a:r>
            <a:r>
              <a:rPr lang="it-IT" sz="3000" dirty="0" smtClean="0"/>
              <a:t>. </a:t>
            </a:r>
            <a:endParaRPr lang="it-IT" sz="3000" dirty="0"/>
          </a:p>
        </p:txBody>
      </p:sp>
      <p:pic>
        <p:nvPicPr>
          <p:cNvPr id="8" name="Picture 8" descr="https://upload.wikimedia.org/wikipedia/commons/thumb/d/df/United_States_Frequency_Allocations_Chart_2011_-_The_Radio_Spectrum.pdf/page1-6300px-United_States_Frequency_Allocations_Chart_2011_-_The_Radio_Spectrum.pd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2" t="52325" r="19971" b="37279"/>
          <a:stretch/>
        </p:blipFill>
        <p:spPr bwMode="auto">
          <a:xfrm>
            <a:off x="2246314" y="3637174"/>
            <a:ext cx="7699374" cy="31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aetta 8"/>
          <p:cNvSpPr/>
          <p:nvPr/>
        </p:nvSpPr>
        <p:spPr>
          <a:xfrm>
            <a:off x="4672013" y="4195041"/>
            <a:ext cx="1079500" cy="1320800"/>
          </a:xfrm>
          <a:prstGeom prst="lightningBol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aetta 9"/>
          <p:cNvSpPr/>
          <p:nvPr/>
        </p:nvSpPr>
        <p:spPr>
          <a:xfrm>
            <a:off x="3260725" y="4222997"/>
            <a:ext cx="1079500" cy="1320800"/>
          </a:xfrm>
          <a:prstGeom prst="lightningBol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3022456" y="4156941"/>
            <a:ext cx="112500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In-band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422093" y="4156941"/>
            <a:ext cx="1176793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Out-band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9451585" y="5849385"/>
            <a:ext cx="0" cy="80345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5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 is a stakeholder of the radio </a:t>
            </a:r>
            <a:r>
              <a:rPr lang="en-US" dirty="0" smtClean="0"/>
              <a:t>spectrum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509" y="1609053"/>
            <a:ext cx="5669540" cy="25846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509" y="4173270"/>
            <a:ext cx="5669540" cy="291583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23408" t="19762" r="22378" b="3733"/>
          <a:stretch/>
        </p:blipFill>
        <p:spPr>
          <a:xfrm>
            <a:off x="5606370" y="1609053"/>
            <a:ext cx="6457155" cy="512557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182505" y="3258616"/>
            <a:ext cx="5495031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3000" b="1" dirty="0" smtClean="0">
                <a:solidFill>
                  <a:schemeClr val="bg1"/>
                </a:solidFill>
              </a:rPr>
              <a:t>5.149 </a:t>
            </a:r>
            <a:r>
              <a:rPr lang="en-US" sz="3000" dirty="0">
                <a:solidFill>
                  <a:schemeClr val="bg1"/>
                </a:solidFill>
              </a:rPr>
              <a:t>In making assignments to stations of other </a:t>
            </a:r>
            <a:r>
              <a:rPr lang="en-US" sz="3000" dirty="0" smtClean="0">
                <a:solidFill>
                  <a:schemeClr val="bg1"/>
                </a:solidFill>
              </a:rPr>
              <a:t>services …. </a:t>
            </a:r>
            <a:r>
              <a:rPr lang="it-IT" sz="3000" dirty="0" smtClean="0">
                <a:solidFill>
                  <a:schemeClr val="bg1"/>
                </a:solidFill>
              </a:rPr>
              <a:t>a</a:t>
            </a:r>
            <a:r>
              <a:rPr lang="en-US" sz="3000" dirty="0" err="1" smtClean="0">
                <a:solidFill>
                  <a:schemeClr val="bg1"/>
                </a:solidFill>
              </a:rPr>
              <a:t>dministrations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</a:rPr>
              <a:t>are urged</a:t>
            </a:r>
          </a:p>
          <a:p>
            <a:r>
              <a:rPr lang="en-US" sz="3000" dirty="0">
                <a:solidFill>
                  <a:schemeClr val="bg1"/>
                </a:solidFill>
              </a:rPr>
              <a:t>to take all practicable steps to protect the </a:t>
            </a:r>
            <a:r>
              <a:rPr lang="en-US" sz="3000" dirty="0" smtClean="0">
                <a:solidFill>
                  <a:schemeClr val="bg1"/>
                </a:solidFill>
              </a:rPr>
              <a:t>RAS from harmful </a:t>
            </a:r>
            <a:r>
              <a:rPr lang="en-US" sz="3000" dirty="0">
                <a:solidFill>
                  <a:schemeClr val="bg1"/>
                </a:solidFill>
              </a:rPr>
              <a:t>interference.</a:t>
            </a:r>
            <a:endParaRPr lang="it-IT" sz="3000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182502" y="2083386"/>
            <a:ext cx="5495031" cy="1015663"/>
          </a:xfrm>
          <a:prstGeom prst="rect">
            <a:avLst/>
          </a:prstGeom>
          <a:solidFill>
            <a:srgbClr val="F3BAB5"/>
          </a:solidFill>
        </p:spPr>
        <p:txBody>
          <a:bodyPr wrap="square">
            <a:spAutoFit/>
          </a:bodyPr>
          <a:lstStyle/>
          <a:p>
            <a:r>
              <a:rPr lang="it-IT" sz="3000" b="1" dirty="0" smtClean="0">
                <a:solidFill>
                  <a:schemeClr val="bg1"/>
                </a:solidFill>
              </a:rPr>
              <a:t>5.340 </a:t>
            </a:r>
            <a:r>
              <a:rPr lang="en-US" sz="3000" dirty="0">
                <a:solidFill>
                  <a:schemeClr val="bg1"/>
                </a:solidFill>
              </a:rPr>
              <a:t>All emissions are prohibited in the following bands</a:t>
            </a:r>
            <a:r>
              <a:rPr lang="en-US" sz="3000" dirty="0" smtClean="0">
                <a:solidFill>
                  <a:schemeClr val="bg1"/>
                </a:solidFill>
              </a:rPr>
              <a:t>: ….</a:t>
            </a:r>
            <a:endParaRPr lang="it-IT" sz="3000" dirty="0">
              <a:solidFill>
                <a:schemeClr val="bg1"/>
              </a:solidFill>
            </a:endParaRP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269417" y="2538164"/>
            <a:ext cx="4691838" cy="54668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it-IT" b="1" dirty="0" smtClean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042111" y="2085533"/>
            <a:ext cx="9925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MISE</a:t>
            </a:r>
            <a:endParaRPr lang="it-IT" sz="3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INAF Radio </a:t>
            </a:r>
            <a:r>
              <a:rPr lang="it-IT" dirty="0" err="1" smtClean="0"/>
              <a:t>telescopes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160433"/>
              </p:ext>
            </p:extLst>
          </p:nvPr>
        </p:nvGraphicFramePr>
        <p:xfrm>
          <a:off x="113740" y="2065867"/>
          <a:ext cx="8519570" cy="3797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914"/>
                <a:gridCol w="1703914"/>
                <a:gridCol w="1703914"/>
                <a:gridCol w="1703914"/>
                <a:gridCol w="1703914"/>
              </a:tblGrid>
              <a:tr h="308026">
                <a:tc>
                  <a:txBody>
                    <a:bodyPr/>
                    <a:lstStyle/>
                    <a:p>
                      <a:r>
                        <a:rPr lang="en-AU" noProof="0" dirty="0" smtClean="0"/>
                        <a:t>Site</a:t>
                      </a:r>
                      <a:endParaRPr lang="en-A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 smtClean="0"/>
                        <a:t>San</a:t>
                      </a:r>
                      <a:r>
                        <a:rPr lang="en-AU" baseline="0" noProof="0" dirty="0" smtClean="0"/>
                        <a:t> </a:t>
                      </a:r>
                      <a:r>
                        <a:rPr lang="en-AU" baseline="0" noProof="0" dirty="0" err="1" smtClean="0"/>
                        <a:t>Basilio</a:t>
                      </a:r>
                      <a:endParaRPr lang="en-AU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noProof="0" dirty="0" err="1" smtClean="0"/>
                        <a:t>Medicina</a:t>
                      </a:r>
                      <a:endParaRPr lang="en-AU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 err="1" smtClean="0"/>
                        <a:t>Noto</a:t>
                      </a:r>
                      <a:endParaRPr lang="en-AU" noProof="0" dirty="0"/>
                    </a:p>
                  </a:txBody>
                  <a:tcPr/>
                </a:tc>
              </a:tr>
              <a:tr h="312304">
                <a:tc>
                  <a:txBody>
                    <a:bodyPr/>
                    <a:lstStyle/>
                    <a:p>
                      <a:r>
                        <a:rPr lang="en-AU" noProof="0" dirty="0" smtClean="0"/>
                        <a:t>Instrument</a:t>
                      </a:r>
                      <a:endParaRPr lang="en-A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 smtClean="0"/>
                        <a:t>64-m</a:t>
                      </a:r>
                      <a:r>
                        <a:rPr lang="en-AU" b="1" baseline="0" noProof="0" dirty="0" smtClean="0"/>
                        <a:t> </a:t>
                      </a:r>
                      <a:r>
                        <a:rPr lang="en-AU" b="1" noProof="0" dirty="0" smtClean="0"/>
                        <a:t>SRT</a:t>
                      </a:r>
                      <a:endParaRPr lang="en-AU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 smtClean="0"/>
                        <a:t>32-m MRT</a:t>
                      </a:r>
                      <a:endParaRPr lang="en-AU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 smtClean="0"/>
                        <a:t>Northern Cross</a:t>
                      </a:r>
                      <a:endParaRPr lang="en-AU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1" noProof="0" dirty="0" smtClean="0"/>
                        <a:t>32-m NRT</a:t>
                      </a:r>
                    </a:p>
                  </a:txBody>
                  <a:tcPr/>
                </a:tc>
              </a:tr>
              <a:tr h="1001085">
                <a:tc>
                  <a:txBody>
                    <a:bodyPr/>
                    <a:lstStyle/>
                    <a:p>
                      <a:r>
                        <a:rPr lang="en-AU" noProof="0" dirty="0" smtClean="0"/>
                        <a:t>Antenna</a:t>
                      </a:r>
                      <a:endParaRPr lang="en-A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 smtClean="0"/>
                        <a:t>Gregorian antenna</a:t>
                      </a:r>
                      <a:endParaRPr lang="en-A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noProof="0" dirty="0" err="1" smtClean="0"/>
                        <a:t>Cassegrain</a:t>
                      </a:r>
                      <a:r>
                        <a:rPr lang="en-AU" noProof="0" dirty="0" smtClean="0"/>
                        <a:t> antenna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Two arms of </a:t>
                      </a:r>
                      <a:r>
                        <a:rPr lang="en-AU" sz="1800" kern="120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cylindric</a:t>
                      </a:r>
                      <a:r>
                        <a:rPr lang="en-AU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-parabolic antenna</a:t>
                      </a:r>
                      <a:endParaRPr lang="en-AU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noProof="0" dirty="0" err="1" smtClean="0"/>
                        <a:t>Cassegrain</a:t>
                      </a:r>
                      <a:r>
                        <a:rPr lang="en-AU" noProof="0" dirty="0" smtClean="0"/>
                        <a:t> antenna</a:t>
                      </a:r>
                    </a:p>
                  </a:txBody>
                  <a:tcPr/>
                </a:tc>
              </a:tr>
              <a:tr h="445836">
                <a:tc>
                  <a:txBody>
                    <a:bodyPr/>
                    <a:lstStyle/>
                    <a:p>
                      <a:r>
                        <a:rPr lang="en-AU" noProof="0" dirty="0" smtClean="0"/>
                        <a:t>Frequency range</a:t>
                      </a:r>
                      <a:endParaRPr lang="en-A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aseline="0" noProof="0" dirty="0" smtClean="0"/>
                        <a:t>0.3 </a:t>
                      </a:r>
                      <a:r>
                        <a:rPr lang="en-AU" baseline="0" noProof="0" dirty="0" smtClean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en-AU" baseline="0" noProof="0" dirty="0" smtClean="0"/>
                        <a:t> 116 GHz </a:t>
                      </a:r>
                      <a:endParaRPr lang="en-AU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aseline="0" noProof="0" dirty="0" smtClean="0"/>
                        <a:t>1 </a:t>
                      </a:r>
                      <a:r>
                        <a:rPr lang="en-AU" baseline="0" noProof="0" dirty="0" smtClean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en-AU" baseline="0" noProof="0" dirty="0" smtClean="0"/>
                        <a:t> 26.5 GHz</a:t>
                      </a:r>
                      <a:endParaRPr lang="en-AU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 smtClean="0"/>
                        <a:t>400 – 416 MHz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noProof="0" dirty="0" smtClean="0">
                          <a:solidFill>
                            <a:schemeClr val="bg1"/>
                          </a:solidFill>
                        </a:rPr>
                        <a:t>0.3 </a:t>
                      </a:r>
                      <a:r>
                        <a:rPr lang="en-AU" baseline="0" noProof="0" dirty="0" smtClean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en-AU" noProof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AU" baseline="0" noProof="0" dirty="0" smtClean="0">
                          <a:solidFill>
                            <a:schemeClr val="bg1"/>
                          </a:solidFill>
                        </a:rPr>
                        <a:t>86 GHz</a:t>
                      </a:r>
                    </a:p>
                  </a:txBody>
                  <a:tcPr/>
                </a:tc>
              </a:tr>
              <a:tr h="445836">
                <a:tc>
                  <a:txBody>
                    <a:bodyPr/>
                    <a:lstStyle/>
                    <a:p>
                      <a:r>
                        <a:rPr lang="en-AU" b="1" noProof="0" dirty="0" smtClean="0"/>
                        <a:t>ITU registration</a:t>
                      </a:r>
                      <a:endParaRPr lang="en-AU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 smtClean="0"/>
                        <a:t>YES</a:t>
                      </a:r>
                      <a:endParaRPr lang="en-AU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 smtClean="0"/>
                        <a:t>YES </a:t>
                      </a:r>
                      <a:endParaRPr lang="en-AU" sz="18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 smtClean="0"/>
                        <a:t>YES </a:t>
                      </a:r>
                      <a:endParaRPr lang="en-AU" b="1" noProof="0" dirty="0"/>
                    </a:p>
                  </a:txBody>
                  <a:tcPr/>
                </a:tc>
              </a:tr>
              <a:tr h="791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1" noProof="0" dirty="0" smtClean="0"/>
                        <a:t>D</a:t>
                      </a:r>
                      <a:r>
                        <a:rPr lang="en-AU" sz="1800" b="1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ate of bringing into use</a:t>
                      </a:r>
                      <a:endParaRPr lang="en-AU" b="1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01.01.2005</a:t>
                      </a:r>
                      <a:endParaRPr lang="en-AU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01.01.1983</a:t>
                      </a:r>
                      <a:endParaRPr lang="en-AU" b="1" noProof="0" dirty="0" smtClean="0"/>
                    </a:p>
                    <a:p>
                      <a:pPr algn="ctr"/>
                      <a:endParaRPr lang="en-AU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01.01.1964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 smtClean="0"/>
                        <a:t>01.01.1988</a:t>
                      </a:r>
                      <a:endParaRPr lang="en-AU" b="1" noProof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6" descr="Medicina tele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10" y="4640145"/>
            <a:ext cx="3548568" cy="221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Noto tele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09" y="2951714"/>
            <a:ext cx="3548570" cy="236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ardinia telescop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9834" r="27919" b="11595"/>
          <a:stretch/>
        </p:blipFill>
        <p:spPr bwMode="auto">
          <a:xfrm>
            <a:off x="9294057" y="719588"/>
            <a:ext cx="2227074" cy="222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9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02"/>
          <a:stretch/>
        </p:blipFill>
        <p:spPr>
          <a:xfrm>
            <a:off x="2835081" y="2325019"/>
            <a:ext cx="4630800" cy="379236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Rfi team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725947" y="2087702"/>
            <a:ext cx="4874388" cy="4376027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485528" y="3912247"/>
            <a:ext cx="1276033" cy="508688"/>
          </a:xfrm>
          <a:solidFill>
            <a:srgbClr val="FFCCFF"/>
          </a:solidFill>
        </p:spPr>
        <p:txBody>
          <a:bodyPr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bg1"/>
                </a:solidFill>
              </a:rPr>
              <a:t>P. Bolli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it-IT" sz="1500" b="1" dirty="0">
                <a:solidFill>
                  <a:schemeClr val="bg1"/>
                </a:solidFill>
              </a:rPr>
              <a:t>R. Ambrosini</a:t>
            </a:r>
          </a:p>
          <a:p>
            <a:pPr marL="0" indent="0" algn="ctr">
              <a:spcAft>
                <a:spcPts val="0"/>
              </a:spcAft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5258751" y="4299895"/>
            <a:ext cx="1612899" cy="557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it-IT" dirty="0" smtClean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199494" y="1740404"/>
            <a:ext cx="1929572" cy="371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dirty="0" smtClean="0"/>
              <a:t>RAS, </a:t>
            </a:r>
            <a:r>
              <a:rPr lang="it-IT" dirty="0" err="1" smtClean="0"/>
              <a:t>Italy</a:t>
            </a:r>
            <a:endParaRPr lang="it-IT" dirty="0" smtClean="0"/>
          </a:p>
          <a:p>
            <a:pPr marL="0" indent="0" algn="ctr">
              <a:buFont typeface="Wingdings 3" charset="2"/>
              <a:buNone/>
            </a:pPr>
            <a:endParaRPr lang="it-IT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8581573" y="3728989"/>
            <a:ext cx="3537557" cy="9078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 err="1" smtClean="0">
                <a:solidFill>
                  <a:schemeClr val="bg1"/>
                </a:solidFill>
              </a:rPr>
              <a:t>Other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Italian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stakeholders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smtClean="0">
                <a:solidFill>
                  <a:schemeClr val="bg1"/>
                </a:solidFill>
              </a:rPr>
              <a:t>(</a:t>
            </a:r>
            <a:r>
              <a:rPr lang="it-IT" b="1" dirty="0" err="1" smtClean="0">
                <a:solidFill>
                  <a:schemeClr val="bg1"/>
                </a:solidFill>
              </a:rPr>
              <a:t>army</a:t>
            </a:r>
            <a:r>
              <a:rPr lang="it-IT" b="1" dirty="0" smtClean="0">
                <a:solidFill>
                  <a:schemeClr val="bg1"/>
                </a:solidFill>
              </a:rPr>
              <a:t>, radio </a:t>
            </a:r>
            <a:r>
              <a:rPr lang="it-IT" b="1" dirty="0" err="1" smtClean="0">
                <a:solidFill>
                  <a:schemeClr val="bg1"/>
                </a:solidFill>
              </a:rPr>
              <a:t>operators</a:t>
            </a:r>
            <a:r>
              <a:rPr lang="it-IT" b="1" dirty="0" smtClean="0">
                <a:solidFill>
                  <a:schemeClr val="bg1"/>
                </a:solidFill>
              </a:rPr>
              <a:t> …)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8559682" y="2420205"/>
            <a:ext cx="3559448" cy="806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b="1" dirty="0" smtClean="0">
                <a:solidFill>
                  <a:schemeClr val="bg1"/>
                </a:solidFill>
              </a:rPr>
              <a:t>National </a:t>
            </a:r>
            <a:r>
              <a:rPr lang="it-IT" b="1" dirty="0" err="1" smtClean="0">
                <a:solidFill>
                  <a:schemeClr val="bg1"/>
                </a:solidFill>
              </a:rPr>
              <a:t>administration</a:t>
            </a:r>
            <a:r>
              <a:rPr lang="it-IT" b="1" dirty="0" smtClean="0">
                <a:solidFill>
                  <a:schemeClr val="bg1"/>
                </a:solidFill>
              </a:rPr>
              <a:t>, MISE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8581573" y="5184452"/>
            <a:ext cx="3537557" cy="7520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b="1" dirty="0" smtClean="0">
                <a:solidFill>
                  <a:schemeClr val="bg1"/>
                </a:solidFill>
              </a:rPr>
              <a:t>EU RAS, CRAF</a:t>
            </a:r>
          </a:p>
        </p:txBody>
      </p:sp>
      <p:sp>
        <p:nvSpPr>
          <p:cNvPr id="12" name="Freccia bidirezionale orizzontale 11"/>
          <p:cNvSpPr/>
          <p:nvPr/>
        </p:nvSpPr>
        <p:spPr>
          <a:xfrm>
            <a:off x="5751513" y="3940915"/>
            <a:ext cx="2780746" cy="47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7785343" y="5346834"/>
            <a:ext cx="746916" cy="47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>
            <a:off x="7785343" y="2542918"/>
            <a:ext cx="746915" cy="47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>
            <a:off x="35626" y="2480873"/>
            <a:ext cx="1734498" cy="778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it-IT" b="1" dirty="0" smtClean="0">
                <a:solidFill>
                  <a:schemeClr val="bg1"/>
                </a:solidFill>
              </a:rPr>
              <a:t>IT </a:t>
            </a:r>
            <a:r>
              <a:rPr lang="it-IT" b="1" dirty="0" err="1" smtClean="0">
                <a:solidFill>
                  <a:schemeClr val="bg1"/>
                </a:solidFill>
              </a:rPr>
              <a:t>Em</a:t>
            </a:r>
            <a:r>
              <a:rPr lang="it-IT" b="1" dirty="0" smtClean="0">
                <a:solidFill>
                  <a:schemeClr val="bg1"/>
                </a:solidFill>
              </a:rPr>
              <a:t>. Rom.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-211478" y="1715812"/>
            <a:ext cx="2204180" cy="371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dirty="0" err="1" smtClean="0"/>
              <a:t>Territorial</a:t>
            </a:r>
            <a:r>
              <a:rPr lang="it-IT" dirty="0" smtClean="0"/>
              <a:t> </a:t>
            </a:r>
            <a:r>
              <a:rPr lang="it-IT" dirty="0" err="1" smtClean="0"/>
              <a:t>departments</a:t>
            </a:r>
            <a:r>
              <a:rPr lang="it-IT" dirty="0" smtClean="0"/>
              <a:t>, MISE</a:t>
            </a:r>
          </a:p>
        </p:txBody>
      </p:sp>
      <p:sp>
        <p:nvSpPr>
          <p:cNvPr id="3" name="Rettangolo 2"/>
          <p:cNvSpPr/>
          <p:nvPr/>
        </p:nvSpPr>
        <p:spPr>
          <a:xfrm>
            <a:off x="5123984" y="2536627"/>
            <a:ext cx="1198872" cy="5555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/>
          <a:p>
            <a:pPr algn="ctr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it-IT" sz="1500" b="1" dirty="0">
                <a:solidFill>
                  <a:schemeClr val="bg1"/>
                </a:solidFill>
              </a:rPr>
              <a:t>C. Bortolotti</a:t>
            </a:r>
          </a:p>
          <a:p>
            <a:pPr algn="ctr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it-IT" sz="1500" b="1" dirty="0">
                <a:solidFill>
                  <a:schemeClr val="bg1"/>
                </a:solidFill>
              </a:rPr>
              <a:t>M. Roma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3094258" y="4962092"/>
            <a:ext cx="1488594" cy="5555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/>
          <a:p>
            <a:pPr algn="ctr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it-IT" sz="1500" b="1" dirty="0">
                <a:solidFill>
                  <a:schemeClr val="bg1"/>
                </a:solidFill>
              </a:rPr>
              <a:t>F. </a:t>
            </a:r>
            <a:r>
              <a:rPr lang="it-IT" sz="1500" b="1" dirty="0" err="1">
                <a:solidFill>
                  <a:schemeClr val="bg1"/>
                </a:solidFill>
              </a:rPr>
              <a:t>Gaudiomonte</a:t>
            </a:r>
            <a:endParaRPr lang="it-IT" sz="1500" b="1" dirty="0">
              <a:solidFill>
                <a:schemeClr val="bg1"/>
              </a:solidFill>
            </a:endParaRPr>
          </a:p>
          <a:p>
            <a:pPr algn="ctr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it-IT" sz="1500" b="1" dirty="0">
                <a:solidFill>
                  <a:schemeClr val="bg1"/>
                </a:solidFill>
              </a:rPr>
              <a:t>G. Serra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5536975" y="6096034"/>
            <a:ext cx="1056449" cy="5555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/>
          <a:p>
            <a:pPr algn="ctr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it-IT" sz="1500" b="1" dirty="0">
                <a:solidFill>
                  <a:schemeClr val="bg1"/>
                </a:solidFill>
              </a:rPr>
              <a:t>G. </a:t>
            </a:r>
            <a:r>
              <a:rPr lang="it-IT" sz="1500" b="1" dirty="0" err="1">
                <a:solidFill>
                  <a:schemeClr val="bg1"/>
                </a:solidFill>
              </a:rPr>
              <a:t>Nicotra</a:t>
            </a:r>
            <a:endParaRPr lang="it-IT" sz="1500" b="1" dirty="0">
              <a:solidFill>
                <a:schemeClr val="bg1"/>
              </a:solidFill>
            </a:endParaRPr>
          </a:p>
          <a:p>
            <a:pPr algn="ctr"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it-IT" sz="1500" b="1" dirty="0">
                <a:solidFill>
                  <a:schemeClr val="bg1"/>
                </a:solidFill>
              </a:rPr>
              <a:t>L. </a:t>
            </a:r>
            <a:r>
              <a:rPr lang="it-IT" sz="1500" b="1" dirty="0" err="1" smtClean="0">
                <a:solidFill>
                  <a:schemeClr val="bg1"/>
                </a:solidFill>
              </a:rPr>
              <a:t>Nicotra</a:t>
            </a:r>
            <a:endParaRPr lang="it-IT" sz="1500" b="1" dirty="0">
              <a:solidFill>
                <a:schemeClr val="bg1"/>
              </a:solidFill>
            </a:endParaRPr>
          </a:p>
        </p:txBody>
      </p:sp>
      <p:sp>
        <p:nvSpPr>
          <p:cNvPr id="18" name="Freccia bidirezionale orizzontale 17"/>
          <p:cNvSpPr/>
          <p:nvPr/>
        </p:nvSpPr>
        <p:spPr>
          <a:xfrm>
            <a:off x="1797778" y="4148380"/>
            <a:ext cx="1688999" cy="47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bidirezionale orizzontale 18"/>
          <p:cNvSpPr/>
          <p:nvPr/>
        </p:nvSpPr>
        <p:spPr>
          <a:xfrm>
            <a:off x="1797778" y="5606240"/>
            <a:ext cx="3648429" cy="47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bidirezionale orizzontale 16"/>
          <p:cNvSpPr/>
          <p:nvPr/>
        </p:nvSpPr>
        <p:spPr>
          <a:xfrm>
            <a:off x="1797777" y="2654316"/>
            <a:ext cx="2482821" cy="47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 rot="5400000">
            <a:off x="6383974" y="4055688"/>
            <a:ext cx="3053149" cy="250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egnaposto contenuto 2"/>
          <p:cNvSpPr txBox="1">
            <a:spLocks/>
          </p:cNvSpPr>
          <p:nvPr/>
        </p:nvSpPr>
        <p:spPr>
          <a:xfrm>
            <a:off x="47353" y="3979744"/>
            <a:ext cx="1734498" cy="778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 smtClean="0">
                <a:solidFill>
                  <a:schemeClr val="bg1"/>
                </a:solidFill>
              </a:rPr>
              <a:t>IT </a:t>
            </a:r>
            <a:r>
              <a:rPr lang="it-IT" b="1" dirty="0" err="1">
                <a:solidFill>
                  <a:schemeClr val="bg1"/>
                </a:solidFill>
              </a:rPr>
              <a:t>Sardinia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9" name="Segnaposto contenuto 2"/>
          <p:cNvSpPr txBox="1">
            <a:spLocks/>
          </p:cNvSpPr>
          <p:nvPr/>
        </p:nvSpPr>
        <p:spPr>
          <a:xfrm>
            <a:off x="59080" y="5448472"/>
            <a:ext cx="1734498" cy="778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 smtClean="0">
                <a:solidFill>
                  <a:schemeClr val="bg1"/>
                </a:solidFill>
              </a:rPr>
              <a:t>IT </a:t>
            </a:r>
            <a:r>
              <a:rPr lang="it-IT" b="1" dirty="0" err="1">
                <a:solidFill>
                  <a:schemeClr val="bg1"/>
                </a:solidFill>
              </a:rPr>
              <a:t>Sicily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8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20" grpId="0"/>
      <p:bldP spid="18" grpId="0" animBg="1"/>
      <p:bldP spid="19" grpId="0" animBg="1"/>
      <p:bldP spid="17" grpId="0" animBg="1"/>
      <p:bldP spid="26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Approaches</a:t>
            </a:r>
            <a:r>
              <a:rPr lang="it-IT" dirty="0" smtClean="0"/>
              <a:t> to </a:t>
            </a:r>
            <a:r>
              <a:rPr lang="it-IT" dirty="0" err="1" smtClean="0"/>
              <a:t>minimize</a:t>
            </a:r>
            <a:r>
              <a:rPr lang="it-IT" dirty="0" smtClean="0"/>
              <a:t> the </a:t>
            </a:r>
            <a:r>
              <a:rPr lang="it-IT" dirty="0" err="1" smtClean="0"/>
              <a:t>rfi</a:t>
            </a:r>
            <a:r>
              <a:rPr lang="it-IT" dirty="0" smtClean="0"/>
              <a:t> impact</a:t>
            </a:r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699600" y="3780737"/>
            <a:ext cx="2671128" cy="9078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Establishing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Radio </a:t>
            </a:r>
            <a:r>
              <a:rPr lang="it-IT" dirty="0" err="1" smtClean="0">
                <a:solidFill>
                  <a:schemeClr val="bg1"/>
                </a:solidFill>
              </a:rPr>
              <a:t>Quiet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Zones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1714894" y="2394314"/>
            <a:ext cx="2687656" cy="911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dirty="0" err="1" smtClean="0">
                <a:solidFill>
                  <a:schemeClr val="bg1"/>
                </a:solidFill>
              </a:rPr>
              <a:t>Spectrum</a:t>
            </a:r>
            <a:r>
              <a:rPr lang="it-IT" dirty="0" smtClean="0">
                <a:solidFill>
                  <a:schemeClr val="bg1"/>
                </a:solidFill>
              </a:rPr>
              <a:t> management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734104" y="5158561"/>
            <a:ext cx="2671128" cy="9229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Relations with </a:t>
            </a:r>
            <a:r>
              <a:rPr lang="it-IT" dirty="0" err="1" smtClean="0">
                <a:solidFill>
                  <a:schemeClr val="bg1"/>
                </a:solidFill>
              </a:rPr>
              <a:t>territorial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departments</a:t>
            </a:r>
            <a:r>
              <a:rPr lang="it-IT" dirty="0" smtClean="0">
                <a:solidFill>
                  <a:schemeClr val="bg1"/>
                </a:solidFill>
              </a:rPr>
              <a:t> of MISE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819484" y="3786491"/>
            <a:ext cx="2671128" cy="9078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err="1">
                <a:solidFill>
                  <a:schemeClr val="bg1"/>
                </a:solidFill>
              </a:rPr>
              <a:t>Mitigation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techniques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800274" y="2405823"/>
            <a:ext cx="2687656" cy="8999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Robustness</a:t>
            </a:r>
            <a:r>
              <a:rPr lang="it-IT" dirty="0">
                <a:solidFill>
                  <a:schemeClr val="bg1"/>
                </a:solidFill>
              </a:rPr>
              <a:t> of </a:t>
            </a:r>
            <a:r>
              <a:rPr lang="it-IT" dirty="0" err="1">
                <a:solidFill>
                  <a:schemeClr val="bg1"/>
                </a:solidFill>
              </a:rPr>
              <a:t>receivers</a:t>
            </a:r>
            <a:r>
              <a:rPr lang="it-IT" dirty="0">
                <a:solidFill>
                  <a:schemeClr val="bg1"/>
                </a:solidFill>
              </a:rPr>
              <a:t> and state-of-the-art design</a:t>
            </a: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4819484" y="5164315"/>
            <a:ext cx="2671128" cy="9171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Use of </a:t>
            </a:r>
            <a:r>
              <a:rPr lang="it-IT" dirty="0" err="1">
                <a:solidFill>
                  <a:schemeClr val="bg1"/>
                </a:solidFill>
              </a:rPr>
              <a:t>devices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«</a:t>
            </a:r>
            <a:r>
              <a:rPr lang="it-IT" dirty="0" err="1" smtClean="0">
                <a:solidFill>
                  <a:schemeClr val="bg1"/>
                </a:solidFill>
              </a:rPr>
              <a:t>compliant</a:t>
            </a:r>
            <a:r>
              <a:rPr lang="it-IT" dirty="0" smtClean="0">
                <a:solidFill>
                  <a:schemeClr val="bg1"/>
                </a:solidFill>
              </a:rPr>
              <a:t>» with RAS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7844476" y="3792246"/>
            <a:ext cx="2671128" cy="907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it-IT" dirty="0" err="1" smtClean="0">
                <a:solidFill>
                  <a:schemeClr val="bg1"/>
                </a:solidFill>
              </a:rPr>
              <a:t>Spectrum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monitoring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7825266" y="2394315"/>
            <a:ext cx="2687656" cy="9114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it-IT" dirty="0" err="1" smtClean="0">
                <a:solidFill>
                  <a:schemeClr val="bg1"/>
                </a:solidFill>
              </a:rPr>
              <a:t>Selection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of the </a:t>
            </a:r>
            <a:r>
              <a:rPr lang="it-IT" dirty="0" smtClean="0">
                <a:solidFill>
                  <a:schemeClr val="bg1"/>
                </a:solidFill>
              </a:rPr>
              <a:t>site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7844476" y="5170069"/>
            <a:ext cx="2671128" cy="9114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</a:rPr>
              <a:t>Feedback from </a:t>
            </a:r>
            <a:r>
              <a:rPr lang="it-IT" dirty="0" err="1" smtClean="0">
                <a:solidFill>
                  <a:schemeClr val="bg1"/>
                </a:solidFill>
              </a:rPr>
              <a:t>astronomical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observations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600969" y="1849472"/>
            <a:ext cx="91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 smtClean="0"/>
              <a:t>Political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5226771" y="1782267"/>
            <a:ext cx="1834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/>
              <a:t>HW/SW </a:t>
            </a:r>
            <a:r>
              <a:rPr lang="it-IT" dirty="0" err="1" smtClean="0"/>
              <a:t>research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8457268" y="1782267"/>
            <a:ext cx="142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 smtClean="0"/>
              <a:t>Experimental</a:t>
            </a:r>
            <a:endParaRPr lang="it-IT" dirty="0"/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7487930" y="1014884"/>
            <a:ext cx="1857037" cy="18408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9317297" y="685978"/>
            <a:ext cx="1999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Mariotti’s</a:t>
            </a:r>
            <a:r>
              <a:rPr lang="it-IT" dirty="0" smtClean="0">
                <a:solidFill>
                  <a:srgbClr val="FF0000"/>
                </a:solidFill>
              </a:rPr>
              <a:t> talk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tomorrow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at</a:t>
            </a:r>
            <a:r>
              <a:rPr lang="it-IT" dirty="0" smtClean="0">
                <a:solidFill>
                  <a:srgbClr val="FF0000"/>
                </a:solidFill>
              </a:rPr>
              <a:t> 11.30 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2" name="Connettore 2 21"/>
          <p:cNvCxnSpPr/>
          <p:nvPr/>
        </p:nvCxnSpPr>
        <p:spPr>
          <a:xfrm flipV="1">
            <a:off x="7487930" y="1966933"/>
            <a:ext cx="2856990" cy="2269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10291802" y="1643767"/>
            <a:ext cx="1999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Serra’s</a:t>
            </a:r>
            <a:r>
              <a:rPr lang="it-IT" dirty="0" smtClean="0">
                <a:solidFill>
                  <a:srgbClr val="FF0000"/>
                </a:solidFill>
              </a:rPr>
              <a:t> talk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tomorrow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at</a:t>
            </a:r>
            <a:r>
              <a:rPr lang="it-IT" dirty="0" smtClean="0">
                <a:solidFill>
                  <a:srgbClr val="FF0000"/>
                </a:solidFill>
              </a:rPr>
              <a:t> 10.00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0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Example</a:t>
            </a:r>
            <a:r>
              <a:rPr lang="it-IT" dirty="0" smtClean="0"/>
              <a:t> of </a:t>
            </a:r>
            <a:r>
              <a:rPr lang="it-IT" dirty="0" err="1" smtClean="0"/>
              <a:t>inTerconnection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activities</a:t>
            </a:r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2296803" y="2394314"/>
            <a:ext cx="5491550" cy="911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b="1" dirty="0" err="1" smtClean="0">
                <a:solidFill>
                  <a:schemeClr val="bg1"/>
                </a:solidFill>
              </a:rPr>
              <a:t>Spectrum</a:t>
            </a:r>
            <a:r>
              <a:rPr lang="it-IT" b="1" dirty="0" smtClean="0">
                <a:solidFill>
                  <a:schemeClr val="bg1"/>
                </a:solidFill>
              </a:rPr>
              <a:t> management </a:t>
            </a:r>
            <a:r>
              <a:rPr lang="it-IT" b="1" dirty="0" err="1" smtClean="0">
                <a:solidFill>
                  <a:schemeClr val="bg1"/>
                </a:solidFill>
              </a:rPr>
              <a:t>at</a:t>
            </a:r>
            <a:r>
              <a:rPr lang="it-IT" b="1" dirty="0" smtClean="0">
                <a:solidFill>
                  <a:schemeClr val="bg1"/>
                </a:solidFill>
              </a:rPr>
              <a:t> ITU &amp; CEPT </a:t>
            </a:r>
            <a:r>
              <a:rPr lang="it-IT" b="1" dirty="0" err="1" smtClean="0">
                <a:solidFill>
                  <a:schemeClr val="bg1"/>
                </a:solidFill>
              </a:rPr>
              <a:t>level</a:t>
            </a:r>
            <a:endParaRPr lang="it-IT" b="1" dirty="0" smtClean="0">
              <a:solidFill>
                <a:schemeClr val="bg1"/>
              </a:solidFill>
            </a:endParaRP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2296803" y="5094380"/>
            <a:ext cx="2671128" cy="907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it-IT" b="1" dirty="0" err="1" smtClean="0">
                <a:solidFill>
                  <a:schemeClr val="bg1"/>
                </a:solidFill>
              </a:rPr>
              <a:t>Spectrum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monitoring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34262" y="2667338"/>
            <a:ext cx="1399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/>
              <a:t>International</a:t>
            </a:r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813098" y="5363620"/>
            <a:ext cx="663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/>
              <a:t>Local</a:t>
            </a:r>
            <a:endParaRPr lang="it-IT" dirty="0"/>
          </a:p>
        </p:txBody>
      </p:sp>
      <p:sp>
        <p:nvSpPr>
          <p:cNvPr id="3" name="Freccia a destra 2"/>
          <p:cNvSpPr/>
          <p:nvPr/>
        </p:nvSpPr>
        <p:spPr>
          <a:xfrm rot="5400000">
            <a:off x="5561865" y="3965957"/>
            <a:ext cx="1781848" cy="474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Freccia a destra 13"/>
          <p:cNvSpPr/>
          <p:nvPr/>
        </p:nvSpPr>
        <p:spPr>
          <a:xfrm rot="16200000" flipV="1">
            <a:off x="2746924" y="3965956"/>
            <a:ext cx="1781849" cy="474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314" name="Picture 2" descr="http://www.craf.eu/wp-content/uploads/2016/01/H.-v-D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466" y="1561139"/>
            <a:ext cx="3124787" cy="23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66" y="4185933"/>
            <a:ext cx="3140498" cy="2355373"/>
          </a:xfrm>
          <a:prstGeom prst="rect">
            <a:avLst/>
          </a:prstGeom>
        </p:spPr>
      </p:pic>
      <p:sp>
        <p:nvSpPr>
          <p:cNvPr id="16" name="Segnaposto contenuto 2"/>
          <p:cNvSpPr txBox="1">
            <a:spLocks/>
          </p:cNvSpPr>
          <p:nvPr/>
        </p:nvSpPr>
        <p:spPr>
          <a:xfrm>
            <a:off x="5117225" y="5094380"/>
            <a:ext cx="2671128" cy="907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Future </a:t>
            </a:r>
            <a:r>
              <a:rPr lang="it-IT" b="1" dirty="0" err="1" smtClean="0">
                <a:solidFill>
                  <a:schemeClr val="bg1"/>
                </a:solidFill>
              </a:rPr>
              <a:t>development</a:t>
            </a:r>
            <a:r>
              <a:rPr lang="it-IT" b="1" dirty="0" smtClean="0">
                <a:solidFill>
                  <a:schemeClr val="bg1"/>
                </a:solidFill>
              </a:rPr>
              <a:t> of RA </a:t>
            </a:r>
            <a:r>
              <a:rPr lang="it-IT" b="1" dirty="0" err="1" smtClean="0">
                <a:solidFill>
                  <a:schemeClr val="bg1"/>
                </a:solidFill>
              </a:rPr>
              <a:t>receivers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15369" y="4001267"/>
            <a:ext cx="4125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bottom-up                                      top-down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39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6637</TotalTime>
  <Words>2200</Words>
  <Application>Microsoft Office PowerPoint</Application>
  <PresentationFormat>Widescreen</PresentationFormat>
  <Paragraphs>303</Paragraphs>
  <Slides>27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37" baseType="lpstr">
      <vt:lpstr>Arial</vt:lpstr>
      <vt:lpstr>ArialUnicodeMS</vt:lpstr>
      <vt:lpstr>Calibri</vt:lpstr>
      <vt:lpstr>Calibri Light</vt:lpstr>
      <vt:lpstr>Times New Roman</vt:lpstr>
      <vt:lpstr>Wingdings</vt:lpstr>
      <vt:lpstr>Wingdings 3</vt:lpstr>
      <vt:lpstr>Celestiale</vt:lpstr>
      <vt:lpstr>MSPhotoEd.3</vt:lpstr>
      <vt:lpstr>Fotografia di Photo Editor </vt:lpstr>
      <vt:lpstr>The INAF RFI group: recent results in  spectrum management &amp; monitoring</vt:lpstr>
      <vt:lpstr>agenda</vt:lpstr>
      <vt:lpstr>Radio spectrum is a valuable source of revenue</vt:lpstr>
      <vt:lpstr>Objective of the RFI group</vt:lpstr>
      <vt:lpstr>RA is a stakeholder of the radio spectrum</vt:lpstr>
      <vt:lpstr>INAF Radio telescopes</vt:lpstr>
      <vt:lpstr>Rfi team</vt:lpstr>
      <vt:lpstr>Approaches to minimize the rfi impact</vt:lpstr>
      <vt:lpstr>Example of inTerconnection between different activities</vt:lpstr>
      <vt:lpstr>Active services &amp; RFI MECHANISMS</vt:lpstr>
      <vt:lpstr>The internal «enemY»</vt:lpstr>
      <vt:lpstr>Examples of auto-interference </vt:lpstr>
      <vt:lpstr>The faraday room at srt</vt:lpstr>
      <vt:lpstr>Rfi monitoring: strategy</vt:lpstr>
      <vt:lpstr>Presentazione standard di PowerPoint</vt:lpstr>
      <vt:lpstr>Why fixed? Why mobile?</vt:lpstr>
      <vt:lpstr>Rfi monitoring systems</vt:lpstr>
      <vt:lpstr>Frequency bands currently observed by italian RTs</vt:lpstr>
      <vt:lpstr>Medicina: RAI LINK</vt:lpstr>
      <vt:lpstr>heliborne surveillance radars </vt:lpstr>
      <vt:lpstr>Srt: military radar</vt:lpstr>
      <vt:lpstr>High Performance Radio LAN</vt:lpstr>
      <vt:lpstr>Radio quiet zones</vt:lpstr>
      <vt:lpstr>Observations in BRAND band</vt:lpstr>
      <vt:lpstr>The RFI group is at service of RA, However ….</vt:lpstr>
      <vt:lpstr>THANKS! QUESTIONS?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Rfi and spectrum management</dc:title>
  <dc:creator>pbolli</dc:creator>
  <cp:lastModifiedBy>pbolli</cp:lastModifiedBy>
  <cp:revision>338</cp:revision>
  <dcterms:created xsi:type="dcterms:W3CDTF">2016-01-10T18:29:24Z</dcterms:created>
  <dcterms:modified xsi:type="dcterms:W3CDTF">2017-06-07T14:29:16Z</dcterms:modified>
</cp:coreProperties>
</file>