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81" r:id="rId4"/>
    <p:sldId id="283" r:id="rId5"/>
    <p:sldId id="284" r:id="rId6"/>
    <p:sldId id="285" r:id="rId7"/>
    <p:sldId id="28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7" r:id="rId21"/>
    <p:sldId id="288" r:id="rId22"/>
    <p:sldId id="272" r:id="rId23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100" d="100"/>
          <a:sy n="100" d="100"/>
        </p:scale>
        <p:origin x="-1644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81485" y="0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1D37F9-8C09-4476-A6BE-D09C38212B18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6/7/2017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5234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81485" y="10155234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964BB4-D9B7-4BD6-9D24-2A578CF5760C}" type="slidenum">
              <a:t>‹Nº›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237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A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AR"/>
          </a:p>
        </p:txBody>
      </p:sp>
      <p:sp>
        <p:nvSpPr>
          <p:cNvPr id="3" name="2 Marcador de fecha"/>
          <p:cNvSpPr txBox="1">
            <a:spLocks noGrp="1"/>
          </p:cNvSpPr>
          <p:nvPr>
            <p:ph type="dt" idx="1"/>
          </p:nvPr>
        </p:nvSpPr>
        <p:spPr>
          <a:xfrm>
            <a:off x="4281485" y="0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A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9FDC4B5-49A1-467A-AAD6-CF8D204BA76F}" type="datetime1">
              <a:rPr lang="es-AR"/>
              <a:pPr lvl="0"/>
              <a:t>07/06/2017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91"/>
            <a:ext cx="5346697" cy="401002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5651" y="5078413"/>
            <a:ext cx="6048371" cy="48117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5234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A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AR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81485" y="10155234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A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BBBC80C-55F8-4E99-BE16-278E4E5487CF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622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 txBox="1"/>
          <p:nvPr/>
        </p:nvSpPr>
        <p:spPr>
          <a:xfrm>
            <a:off x="4281485" y="10155234"/>
            <a:ext cx="3276596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81C0DF-0DAF-4AB8-AA85-A23A46460720}" type="slidenum">
              <a:t>6</a:t>
            </a:fld>
            <a:endParaRPr lang="es-A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5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7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9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/>
          <p:nvPr/>
        </p:nvSpPr>
        <p:spPr>
          <a:xfrm>
            <a:off x="214563" y="1333167"/>
            <a:ext cx="9708477" cy="18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4A7EBB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Line 6"/>
          <p:cNvSpPr/>
          <p:nvPr/>
        </p:nvSpPr>
        <p:spPr>
          <a:xfrm flipV="1">
            <a:off x="214563" y="6948187"/>
            <a:ext cx="957827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4A7EBB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2"/>
          <p:cNvSpPr txBox="1"/>
          <p:nvPr/>
        </p:nvSpPr>
        <p:spPr>
          <a:xfrm>
            <a:off x="198159" y="1057969"/>
            <a:ext cx="3081994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1F497D"/>
                </a:solidFill>
                <a:uFillTx/>
                <a:latin typeface="Arial"/>
                <a:ea typeface="DejaVu Sans"/>
                <a:cs typeface="DejaVu Sans"/>
              </a:rPr>
              <a:t>Instituto Argentino de Radioastronomía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932" y="251441"/>
            <a:ext cx="136790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79" y="114281"/>
            <a:ext cx="107873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2"/>
          <p:cNvSpPr txBox="1"/>
          <p:nvPr userDrawn="1"/>
        </p:nvSpPr>
        <p:spPr>
          <a:xfrm>
            <a:off x="0" y="6948187"/>
            <a:ext cx="10080629" cy="52128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Detection and measurement of RFI in radio astronomy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Yebes</a:t>
            </a:r>
            <a:r>
              <a:rPr lang="en-US" sz="1200" b="1" i="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Observatory (IGN, Spain)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June 8-9, 2017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gancio@iar-conicet.gov.ar" TargetMode="External"/><Relationship Id="rId7" Type="http://schemas.openxmlformats.org/officeDocument/2006/relationships/image" Target="../media/image72.jpeg"/><Relationship Id="rId2" Type="http://schemas.openxmlformats.org/officeDocument/2006/relationships/hyperlink" Target="http://www.iar.unlp.edu.ar/proyecto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http://www.iar.unlp.edu.ar/~ggancio/rfi/rfi_stat.html" TargetMode="External"/><Relationship Id="rId4" Type="http://schemas.openxmlformats.org/officeDocument/2006/relationships/hyperlink" Target="http://www.iar.unlp.edu.ar/rfi-eng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nal@iar.unlp.edu.ar" TargetMode="External"/><Relationship Id="rId5" Type="http://schemas.openxmlformats.org/officeDocument/2006/relationships/hyperlink" Target="http://www.conicet.gov.ar/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621" y="1331567"/>
            <a:ext cx="10079998" cy="56166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RFI Measurements at the </a:t>
            </a:r>
            <a:endParaRPr lang="en-US" sz="2800" b="1" i="1" dirty="0" smtClean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smtClean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Argentine </a:t>
            </a:r>
            <a:r>
              <a:rPr lang="en-US" sz="2800" b="1" i="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Institute of </a:t>
            </a:r>
            <a:r>
              <a:rPr lang="en-US" sz="2800" b="1" i="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Radioastronomy</a:t>
            </a:r>
            <a:endParaRPr lang="en-US" sz="2800" b="1" i="1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Detection and measurement of RFI in radio astronomy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Yebes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Observatory (IGN, Spain)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June 8-9, 2017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02" y="2497226"/>
            <a:ext cx="8270446" cy="328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615" y="179432"/>
            <a:ext cx="1844719" cy="1017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34448" r="17707"/>
          <a:stretch>
            <a:fillRect/>
          </a:stretch>
        </p:blipFill>
        <p:spPr>
          <a:xfrm>
            <a:off x="143771" y="2339675"/>
            <a:ext cx="1530339" cy="34563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texto"/>
          <p:cNvSpPr txBox="1"/>
          <p:nvPr/>
        </p:nvSpPr>
        <p:spPr>
          <a:xfrm>
            <a:off x="1649632" y="2339675"/>
            <a:ext cx="4248476" cy="3731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Dual ridge horn antenna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Frequency range: </a:t>
            </a:r>
            <a:r>
              <a:rPr lang="en-US" sz="1400" b="0" i="0" u="none" strike="noStrike" kern="1200" cap="none" spc="0" baseline="0">
                <a:solidFill>
                  <a:srgbClr val="FF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1 - 18 GHz.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polarization change mechanically.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359° spatial coverage 5° resolution.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Antenna box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3 LNA from Miteq, </a:t>
            </a:r>
            <a:r>
              <a:rPr lang="en-US" sz="1400" b="0" i="0" u="none" strike="noStrike" kern="1200" cap="none" spc="0" baseline="0">
                <a:solidFill>
                  <a:srgbClr val="FF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2 - 8 GHz 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FF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(!)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relays for 50 ohm reference load used for periodic Calibration.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HP9583E Spectrum Analyzer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Tsys: ~700°K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Data logging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: 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Custom software for automated measurements.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3771" y="5940079"/>
            <a:ext cx="3744413" cy="60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overall gain: 75dB at 2 GHz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incl. ~8dbi at 2 GHz  antenna directivity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143771" y="1619594"/>
            <a:ext cx="4032449" cy="444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Developed for SKA site finding in Argentina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in 2005, quickly reconditioned in 2012 for TIGO</a:t>
            </a:r>
          </a:p>
        </p:txBody>
      </p:sp>
      <p:sp>
        <p:nvSpPr>
          <p:cNvPr id="7" name="TextShape 1"/>
          <p:cNvSpPr txBox="1"/>
          <p:nvPr/>
        </p:nvSpPr>
        <p:spPr>
          <a:xfrm>
            <a:off x="2515678" y="301322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RFI-TIGO campaign, 2012 </a:t>
            </a:r>
          </a:p>
        </p:txBody>
      </p:sp>
      <p:sp>
        <p:nvSpPr>
          <p:cNvPr id="8" name="9 Rectángulo"/>
          <p:cNvSpPr/>
          <p:nvPr/>
        </p:nvSpPr>
        <p:spPr>
          <a:xfrm>
            <a:off x="8856732" y="1691603"/>
            <a:ext cx="979752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Stage 1</a:t>
            </a: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4307747" y="1691603"/>
            <a:ext cx="4464493" cy="5760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Stage I: 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RFI Equipment Design &amp; Test   </a:t>
            </a:r>
            <a:r>
              <a:rPr lang="en-US" sz="1400" b="1" i="1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DejaVu Sans"/>
                <a:cs typeface="DejaVu Sans"/>
              </a:rPr>
              <a:t>April 25 @ June 1st 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Start Campaign By </a:t>
            </a:r>
            <a:r>
              <a:rPr lang="en-US" sz="1400" b="1" i="1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DejaVu Sans"/>
                <a:cs typeface="DejaVu Sans"/>
              </a:rPr>
              <a:t>June 11 </a:t>
            </a:r>
            <a:r>
              <a:rPr lang="en-US" sz="1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(one week of delay)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 l="4616" r="13203"/>
          <a:stretch>
            <a:fillRect/>
          </a:stretch>
        </p:blipFill>
        <p:spPr>
          <a:xfrm>
            <a:off x="5400354" y="2699720"/>
            <a:ext cx="4536502" cy="339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4"/>
          <a:srcRect l="17687" t="13592" r="16145" b="18095"/>
          <a:stretch>
            <a:fillRect/>
          </a:stretch>
        </p:blipFill>
        <p:spPr>
          <a:xfrm>
            <a:off x="3490914" y="180978"/>
            <a:ext cx="881060" cy="90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9434" t="5047" r="24528" b="5798"/>
          <a:stretch>
            <a:fillRect/>
          </a:stretch>
        </p:blipFill>
        <p:spPr>
          <a:xfrm>
            <a:off x="143771" y="2123657"/>
            <a:ext cx="1664336" cy="252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texto"/>
          <p:cNvSpPr txBox="1"/>
          <p:nvPr/>
        </p:nvSpPr>
        <p:spPr>
          <a:xfrm>
            <a:off x="1871712" y="1729404"/>
            <a:ext cx="3456386" cy="51560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Rohde&amp;Schwarz-Antenna HL024A1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Frequency range: </a:t>
            </a:r>
            <a:r>
              <a:rPr lang="en-US" sz="1400" b="0" i="0" u="none" strike="noStrike" kern="1200" cap="none" spc="0" baseline="0">
                <a:solidFill>
                  <a:srgbClr val="FF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1-18 GHz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,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input signal: horizontal + vertical polarization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Antenna box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1 LNA for each polarization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relais for noise cal injection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noise cal diode </a:t>
            </a: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NC346B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Receiver Box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power combiner for both polarizations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amplifier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Rohde&amp;Schwarz SA FSL18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	Tsys: ~300°K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Data logging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: 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		Notebook PC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One week of measurements</a:t>
            </a:r>
            <a:endParaRPr lang="en-US" sz="1400" b="1" i="1" u="none" strike="noStrike" kern="1200" cap="none" spc="0" baseline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084097"/>
            <a:ext cx="2448022" cy="444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overall gain: 70dB at 2 GHz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incl. ~7dbi antenna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369" r="7845"/>
          <a:stretch>
            <a:fillRect/>
          </a:stretch>
        </p:blipFill>
        <p:spPr>
          <a:xfrm>
            <a:off x="215780" y="5219998"/>
            <a:ext cx="1655932" cy="8124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0" y="4643935"/>
            <a:ext cx="1871959" cy="297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Manual pointing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1360069"/>
            <a:ext cx="1184943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Stage 2-a</a:t>
            </a: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2 Marcador de texto"/>
          <p:cNvSpPr txBox="1"/>
          <p:nvPr/>
        </p:nvSpPr>
        <p:spPr>
          <a:xfrm>
            <a:off x="5256336" y="1979639"/>
            <a:ext cx="3096341" cy="3816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Measurement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30kHz resolution bandwidth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2-14 GHz range divided in 1GHz bands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each 1GHz band requires </a:t>
            </a: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2.5s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 sweeptime (12 bands = </a:t>
            </a: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30s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)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8 directions (N, NE, E, SE, S, SW, W, NW) + 1 Cal. = </a:t>
            </a: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15min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=&gt; 96 azimuth scans/day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=&gt; </a:t>
            </a:r>
            <a:r>
              <a:rPr lang="en-US" sz="1400" b="0" i="0" u="none" strike="noStrike" kern="1200" cap="none" spc="0" baseline="0">
                <a:solidFill>
                  <a:srgbClr val="FF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768 images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/</a:t>
            </a: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day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After </a:t>
            </a: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30 days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 of measurement (14.09.-14.10.2012):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=&gt; </a:t>
            </a:r>
            <a:r>
              <a:rPr lang="en-US" sz="1400" b="0" i="0" u="none" strike="noStrike" kern="1200" cap="none" spc="0" baseline="0">
                <a:solidFill>
                  <a:srgbClr val="FF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21776 images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 of the spectrum analyzer recorded</a:t>
            </a:r>
          </a:p>
        </p:txBody>
      </p:sp>
      <p:sp>
        <p:nvSpPr>
          <p:cNvPr id="10" name="10 Forma libre"/>
          <p:cNvSpPr/>
          <p:nvPr/>
        </p:nvSpPr>
        <p:spPr>
          <a:xfrm>
            <a:off x="7164671" y="5868070"/>
            <a:ext cx="2088233" cy="504053"/>
          </a:xfrm>
          <a:custGeom>
            <a:avLst>
              <a:gd name="f0" fmla="val -413"/>
              <a:gd name="f1" fmla="val -1413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4" tIns="44997" rIns="90004" bIns="44997" anchor="ctr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most dense RFI data set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known to the IVS</a:t>
            </a:r>
          </a:p>
        </p:txBody>
      </p:sp>
      <p:sp>
        <p:nvSpPr>
          <p:cNvPr id="11" name="11 CuadroTexto"/>
          <p:cNvSpPr txBox="1"/>
          <p:nvPr/>
        </p:nvSpPr>
        <p:spPr>
          <a:xfrm>
            <a:off x="4968054" y="6372124"/>
            <a:ext cx="5112565" cy="513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1 image = 9600 amplitude data points spaced by 1.25 MHz. =&gt; </a:t>
            </a:r>
            <a:r>
              <a:rPr lang="en-US" sz="1400" b="0" i="0" u="none" strike="noStrike" kern="1200" cap="none" spc="0" baseline="0">
                <a:solidFill>
                  <a:srgbClr val="008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209 million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 data points.</a:t>
            </a:r>
          </a:p>
        </p:txBody>
      </p:sp>
      <p:pic>
        <p:nvPicPr>
          <p:cNvPr id="12" name="1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5988" t="11668" r="50255" b="26658"/>
          <a:stretch>
            <a:fillRect/>
          </a:stretch>
        </p:blipFill>
        <p:spPr>
          <a:xfrm>
            <a:off x="8568705" y="2339675"/>
            <a:ext cx="1368399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3 CuadroTexto"/>
          <p:cNvSpPr txBox="1"/>
          <p:nvPr/>
        </p:nvSpPr>
        <p:spPr>
          <a:xfrm>
            <a:off x="6660617" y="1469129"/>
            <a:ext cx="3096341" cy="444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Combination of RFI-monitoring systems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BKG Wettzell and IAR La Plata</a:t>
            </a:r>
          </a:p>
        </p:txBody>
      </p:sp>
      <p:sp>
        <p:nvSpPr>
          <p:cNvPr id="14" name="14 Rectángulo"/>
          <p:cNvSpPr/>
          <p:nvPr/>
        </p:nvSpPr>
        <p:spPr>
          <a:xfrm>
            <a:off x="5184327" y="1360069"/>
            <a:ext cx="1184943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Stage 2-b</a:t>
            </a: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TextShape 1"/>
          <p:cNvSpPr txBox="1"/>
          <p:nvPr/>
        </p:nvSpPr>
        <p:spPr>
          <a:xfrm>
            <a:off x="2515678" y="301322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RFI-TIGO campaign, 2012 </a:t>
            </a:r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5"/>
          <a:srcRect l="17687" t="13592" r="16145" b="18095"/>
          <a:stretch>
            <a:fillRect/>
          </a:stretch>
        </p:blipFill>
        <p:spPr>
          <a:xfrm>
            <a:off x="3490914" y="180978"/>
            <a:ext cx="881060" cy="90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300" y="1578290"/>
            <a:ext cx="457200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20" y="1578290"/>
            <a:ext cx="420624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20" y="4211881"/>
            <a:ext cx="4206240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00" y="4211881"/>
            <a:ext cx="4572000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 Rectángulo"/>
          <p:cNvSpPr/>
          <p:nvPr/>
        </p:nvSpPr>
        <p:spPr>
          <a:xfrm>
            <a:off x="8493502" y="1362861"/>
            <a:ext cx="1569660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Stage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1 - IAR</a:t>
            </a:r>
            <a:endParaRPr lang="es-AR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2515678" y="301322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RFI-TIGO campaign, 2012 </a:t>
            </a: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6"/>
          <a:srcRect l="17687" t="13592" r="16145" b="18095"/>
          <a:stretch>
            <a:fillRect/>
          </a:stretch>
        </p:blipFill>
        <p:spPr>
          <a:xfrm>
            <a:off x="3490914" y="180978"/>
            <a:ext cx="881060" cy="90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69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3657"/>
            <a:ext cx="4937760" cy="39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47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68" y="2123657"/>
            <a:ext cx="4937760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515678" y="301322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RFI-TIGO campaign, 2012 </a:t>
            </a:r>
          </a:p>
        </p:txBody>
      </p:sp>
      <p:sp>
        <p:nvSpPr>
          <p:cNvPr id="7" name="8 Rectángulo"/>
          <p:cNvSpPr/>
          <p:nvPr/>
        </p:nvSpPr>
        <p:spPr>
          <a:xfrm>
            <a:off x="3816175" y="6372124"/>
            <a:ext cx="2944971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TIGO VLBI FREQUENCY BANDS</a:t>
            </a:r>
            <a:endParaRPr lang="es-AR" sz="1400" b="1" i="1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4"/>
          <a:srcRect l="17687" t="13592" r="16145" b="18095"/>
          <a:stretch>
            <a:fillRect/>
          </a:stretch>
        </p:blipFill>
        <p:spPr>
          <a:xfrm>
            <a:off x="3490914" y="180978"/>
            <a:ext cx="881060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408372" y="1362861"/>
            <a:ext cx="1672253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Stage </a:t>
            </a:r>
            <a:r>
              <a:rPr lang="en-US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2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- BKG</a:t>
            </a:r>
            <a:endParaRPr lang="es-AR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0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0" y="1563477"/>
            <a:ext cx="512064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508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68" y="4370685"/>
            <a:ext cx="512064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509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643" y="2723778"/>
            <a:ext cx="429768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2515678" y="301322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RFI-TIGO campaign, 2012 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5"/>
          <a:srcRect l="17687" t="13592" r="16145" b="18095"/>
          <a:stretch>
            <a:fillRect/>
          </a:stretch>
        </p:blipFill>
        <p:spPr>
          <a:xfrm>
            <a:off x="3490914" y="180978"/>
            <a:ext cx="881060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408372" y="1362861"/>
            <a:ext cx="1672253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Stage </a:t>
            </a:r>
            <a:r>
              <a:rPr lang="en-US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2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- BKG</a:t>
            </a:r>
            <a:endParaRPr lang="es-AR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332798" y="301322"/>
            <a:ext cx="754272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IAR New Development, 2014 </a:t>
            </a:r>
          </a:p>
        </p:txBody>
      </p:sp>
      <p:sp>
        <p:nvSpPr>
          <p:cNvPr id="4" name="3 Marcador de texto"/>
          <p:cNvSpPr txBox="1"/>
          <p:nvPr/>
        </p:nvSpPr>
        <p:spPr>
          <a:xfrm>
            <a:off x="4452826" y="1554297"/>
            <a:ext cx="5400601" cy="41764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NEW Dual ridge horn antenna EST-Lindgren 3117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frequency range: </a:t>
            </a:r>
            <a:r>
              <a:rPr lang="en-US" sz="1600" b="0" i="0" u="none" strike="noStrike" kern="1200" cap="none" spc="0" baseline="0">
                <a:solidFill>
                  <a:srgbClr val="FF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1 - 18 GHz.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HPW 85°@2GHz – 40°@18GHz (E-Plane)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Antenna box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New 2 LNA from Miteq, </a:t>
            </a:r>
            <a:r>
              <a:rPr lang="en-US" sz="1600" b="0" i="0" u="none" strike="noStrike" kern="1200" cap="none" spc="0" baseline="0">
                <a:solidFill>
                  <a:srgbClr val="FF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1 - 18 GHz!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relais for 50 ohm reference load used for periodic Cal.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NEW Spectrum Analyzer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Agilent N9344C better DANL (display average noise level) of spectrum analyzer.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NEW Antenna Rotor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Improved mechanics.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polarization change mechanically.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359° spatial coverage 5° resolution.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Data logging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: PC (or SBC) with custom software for automated measurements.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359788" y="6372124"/>
            <a:ext cx="3744413" cy="432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System Gain: 70dB~60 dB.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~3-10dBi from Antenna.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69174" y="1458175"/>
            <a:ext cx="4032449" cy="503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With the need to expand frequency and obtain a better S/N ratio.</a:t>
            </a:r>
          </a:p>
        </p:txBody>
      </p:sp>
      <p:sp>
        <p:nvSpPr>
          <p:cNvPr id="7" name="AutoShape 2" descr="data:image/jpeg;base64,/9j/4AAQSkZJRgABAQAAAQABAAD/2wCEAAkGBxQSEhUUEhQVFhUXGRcYGBgVGBgXFxcaHB0fGBcXFxcbHCggGBwlHBgVITMhJSkrLi4uFx8zODMsNygtLisBCgoKDg0OGxAQGywkHyY3LCwsLCwsLC8sLCwsMDAsLCwsNCwsLCwsLCwsLCwsLCwsLCwsLCwsLCwsLCwsLCwsLP/AABEIAJQA8AMBIgACEQEDEQH/xAAcAAABBQEBAQAAAAAAAAAAAAAFAAMEBgcCAQj/xABMEAABAgQDAwcFDAcIAgMAAAABAhEAAwQhEjFBBVFhBhMiMnGBkQcjobHwFBUWQlJTcpKTwdHSNGJj0+Hj8SQlM3OCorLCVOJDg6P/xAAbAQACAwEBAQAAAAAAAAAAAAAABAEDBQIHBv/EADsRAAIBAwIBCQUFBwUAAAAAAAABAgMEESExEiIyQVFhcZHB0QUTM1KBFEKhsfAGFTRUosLhQ2JygpL/2gAMAwEAAhEDEQA/ANxhQoUQAoUKFAB48IxQ+WG15hmFEtZSlNixzOrxT5+0ZoLEl4bp2kprOSiddReDSdu8q0U68ATjVrdgNw4mAM/l7MPVQgeJ++KRNnFVybwxUVaQQkfx/pDkLSCWqyLSuZdxqvJ3lUibactIWSwAHr9HjFqBjAtk1hTNKhcJKT28PB/CJG0eUW1Jc0pppxVIYYG5sYR8khV3EZ9xT4KjiN0Z8cFI3aPFKADnIRhsnlRtT401Q75X4RLTykrzZU5Tah5dxuyiktNJncq6dPNuq0xRSk2GTXvmL6Qap5oWkKSXByjJ66fJKaLClB5uapS0knzYKkcekGBOuUB9o7e2jLqJiaWcoUwUeaDy7I0Zw7Z5xys9JLSN1jx4xeVyl2g156v/AM/wgkjlPU8yXn+cxKbqu2G2jdZ4lshGqqUAHiJRbTlTVzZaFOqUUiYL9EqGJI7xGT03KStUoCZNdD3CijCRuLC77o623tecFVEyjXLQpUyUpBSyVlAllKksQzYmz3RDZKRsTx7GFUfKjajecnnxlfhEz4UV/wA+fGX+EdEGxVVSmWkqWWA/pAk8qacTRKKmUUhV8mN76xndBt+pmTEpqZxVJJGIEpbeD0b8Yb5T1Es1IXKSiYkSkJCgspuBcZhmtHLbzoSkjZBDFZVolJKpisKR7d8YNS8qNsP056m7ZP4QZVt6euSoVM0zFGyU9G1rqOGOiC27V5aFM0iUQUBsxrrnHsnl0fjISewkRmi5vSQ5sbkwptda2YOmTfjGrG1hwrKM+VxLLwbpsjaqKhGNPYQcwYIRgdJtkpDQRo9urKgEKIO8EiKJWTT0ZbC6iza4UBOS+0DNllKy6ktfeDBuEpLDwxpPKyewoUKOSRRHragS0KWfigmGtr7Sl00pc6csIloDqUfUN53CMj2X5QZ+05tR1ZVOgDBKCXWoEllzFngnqjfweO4R4pJESeFkmVCytV8ySTALatSASo5CwgtNWwUo6RXZjTJktNiHKlNla7ej0xsxwtXsjMqN4wt2dyqNag61YXvhGnbDo2cnUqPf/CJhMJJjMndVZPfHcOxtqcVtnvGpUkJDANDjRNqebdOHKztu1z4PHa0U+ipu/JPhf1xQ5NvLLkktEDmjwxPAkMH50Z5Ye431ytHuCn3zvBN+HCIySDoUPVIQ/m8WH9dn9FoISKWSUAnrEFzzqAH7CXHfAGAOTCeCtXRS2PNMCCOvNQbF9QptPSIaFFLw3Uyt4mSinhxbfEZAGwmgmaKUASVHLSZKz1+63GBpESBzHohNHjQAImOSI8Wl47gA4MeAPlHrOQBEdc3Fk+DQbxopTdZ8wMhAB1Mp+BiOql4mO0SU26ItuDHxF47uCAS75bwdxPqOfbFsa9SOikyuVGD3REVJ8Y5ppmFYMTV5g+14H1Aue2NW1rOrDlbmbc0vdyzHY1bkfXMtB0UMJ78vTF+BjHuTFS6OIYxrtLNxoSreAYzrmHDI0KMsxHjFN5a8v5FACgedn282CwT9NTdHszi0bVrBJkzZpDiWhS234Q7R8p7UqVrJmTCVLX0lEnMnM+MLIvSyWLldyumbaqJMgrlUshwwmrODHquYoC50AsBFw+DMrZuGnQvEvCFTZhYGYtROEcEgWA4mMKqlOY26RWqqEBcxOFfNyk54iGQAFYssRBfvhq1jmeeopuHiOCLWTElIZLuSCVaMc76RBoOlNmK+SAkd/wDQxJrkMsOLBKUhRJJIGbxH2QOgVfKUT4W/GHq74aL7dPERpLirJPv8CdA/a1YqXhwlCcRIKl9UWfeN2+J5gHyrlBUoYg4ByfC/exbwjKhji11NCeWnh4O1bRUEv7qpCc8N37Ot3d0R/fpfz0j2/wBcV/YvJcVU2dLllIMsJLlalAPn8UOdDYdkGp3k0WQyVISRriURfRiPZ4uVakv9PftfeZle7p0Z8FSvh9WF6D3v0v56n9v/ALI699j/AOTTe3+uGE+TFbBOOXi1U6r7rNb+EdJ8miyD0pbkEguuz5Wa7RPvKbaxT6+n9bFH7yt/5n+leg777H/yKfw/949G1d9TT+3+qIyPJ7VJISKlHRDCxsDciPU8gaoWFSga9U6xS7u3WeStHjd7h+8bf+Z/Beg+drhv0iRw48OtHHvzunSfEfnhmp8nlThwqqEFNy2E73PpJiSvyY1MsJSKqW1yGSqxAL+iKq3tOzoS4KiSfVljdrU+0qTo1uJR1ei0Xh2MaO2T8/I4ZX7OnBano6tTuMOoeTNv2MTw8YCVnICoRKxKqEFKAVhOE6dK0aUmoRMUVKXgbLDPThWHLEgXdvXwjToqlUT5HV0sUd7x60avEunRehUTQ1YDsTlbmJr379I7pFKKBjDKdSSGI6pbI3HZFmnlIPRmFQIA/SEpbfn2DXXKAM+aFKUq15k02LjrXvrFd1CEY8mONe0bsq1ScmpSzp2DKxePYq1XWFi65wWwsMWd8Tg5B2ygrsGbMXKeZifEWKgQSLb87vCODSJ0/qTPoK9V/Q8cTMzrf27oeB1iK+Cx6o6pzYaBXEfK1AgAdSIVRZINusn1jKOBVIHx09xB7raxxjMxQLMkZPmTvL+qAB1YcRDrs0neL6xOiLVJdHYYesJYm0J3scwyEOTc5IKnXhA1fDbexcNeNl5LzsUgAlykkH1xh+yFPMDkmzEKYgjd2RsHIuoJExLWDKfibN6I7vYkWstB7yhKbZtW2fNK9NhHzNthXSIGQYeEfS/lDP8Ad8/iAP8AcI+YNpnpHtjPRoRGdibHXWVUunlkBUwsCcgACpR42BtGrbIQBKSBlkAWCm3KA+NvikeStH95JUVFAlyp68YuUMgjEBqQ7xe6B+bS4Y5m731eHrT7308xO53X1Iu11XVwEcbOS0tHY/iTDe11deJNOGQn6I9UW3jxSS7Si21rN9n6/IcMA+VkzBJKmCsJBZTsWLsWILQcaAvKxD06gQTwTmb6cYzoc4elsQ/JNPK6ipUQA6UlhYZmNLT1j3RnXkwlJTUT8KJiBgDCZ1rKIOg3dxeNGHWPdFWNY9/9rPP/ANov46XcjodbuEcydPoiOh1u4RzJ0+iIvj8SPfP80YXQNH/E7vujxQuPbdHR/wATu+6OV5j21jEqLkz/AOcvIsXR3CrtO+J+0pmIp4BT+ChECu07/uiXXDpX+Sf+3jGH7f8A4+X66Efa/sh8C6f+x/lIG7b/AEab/lL/AOJicozA+FMsi2HpEPbWzCIO2v0aZ/lL/wCJh00KF3lKQAOiQEIVccTcHSPQrPZ/T8kZHsf4cu/0JKzMeyZZDX6RBd9LXDemKvtEDGtsucmf8oNrkBASVJSACxdMoYt19N1t0AapKQpQSAE85MZsmKntBec1d59P7PXLfd5lTnVymJNQUKAHRZLE3dLNZiAL74KbBrFzZWJdyFEOzOLf07oGzq1ZBVjlJs7KQ7uCWBd3DN3wS2JXGbLdQAIJT0Rbfl3wgzWPNr1akMEnC4UXZzZuiHsCXJ7jAsbRWiahImc6lTPa4JLMDv1/CHa+vWpBVhllFjhUCokEsLiwORNtYeozKEsTUSwFG3EElmxaB9eEAE6qVgSpTOQCfZrwDqK1YSVpnAkGyWHSFrgDS/HIucnfqNrLllJmBJQvF1XBASWLvaPdoyZaWwykKUQVXFmDDLUkkWgAJbNqTMlpWQz+HaOEOzLpV3H28IgUm0CJpkrCXGRQ4SbOzH2sYIEWV2fjDFq8VUU3CzTZGoS0wRqfIicOdZyXSWy9MZXTdYRpPIqa05HSYENbXhD13rEUtdCw+UeYBs+e+oSO8kNHy/Xm5j6Y8qam2dN4lA/3CPmSszjKWxqR2LN5JVEV0wpUlBFNUEKW2FJYXVwi50AAQhgwYWLP3xU/I/Jx1VSAgLPuWaAhVgp2sTpFpoS6EdY2zL39MP2e0voI3XORA2ubKibJyHYPVEDa4sr21ifKyHYPVHV7zI/UqtPiS+nmOgQC5WHzafpJ9cHkmAPK1+aGE4S9iztnoAX1jOjuPS2KvS7QWgTFS1rSokOUkgm803IL5sbw3V7fqUqLT5wuoddWQZtDv3w7smknVJnIKk4kkMpeCUlnWkl1AABz90O13JtbpSVSkzCVrUla5YYEJwByLlwsHtTlFUqsIvGTh29OWrin3pPyIM3lDVW/tE7IfHV+WOhygqsbe6JzOR1lZfVjqbycnFCWCTMP/wAboKig2EwEWICsQIdw6SHBLTKjk8pSnkIUorWVS0jAQqQQyZj/AEyRc7oPfR6yPs1H5F4IGp29UlyZ85wH66s/qwvf+qY/2idmPjq4/q8IJUey0MqnKQmqUg4isoKUEKCkgEAhBKXxE2SE/rQxK2RKDyl1MkrUpOFcrzqMlJwOEgYlKKDuATneOfeR8/8AJP2el8q8ERZnKCqZJ90Ttfjq/LByfOq8BUa9TplleDGvEQM0h03IOMHTo6vED3v9xgKq5SVqKVCXLeWsYr9JZHRIT0bAl8Q3QJTWLTMTM6xTfpBBBfrDLVz4xzKKqviWO/R5O4U4wzwpLPUidI25UKmBKp80pJUCCpRBFwzYY2hcuWhktNNn6KppB33CmBt6mjHqTYalTVLQUYAVqlJxoUqYgOVBLXdCLl2PjGzpkKb/ABVm26UX/wBkatjNSUsPq8zK9oU4Q4eGKW+2nUML5vVM4jtnHItlid7RWp4AKgHAxzGxO46Wr3iyBczXn+xpH5bxW6yWy1gknzky5zPS4R3ecxB7O+I+7zKtPWVArEqSQBiOJnYgnVnNtIJbGqhMluEhDEhk5Pna3GBlTLQoFYpwpIGI9MhgXIJSLZA5QT2NOQqV5tGAAkYeObvq9ozzYBtaqX0mE7mz1jLLIuWdjdnybPSCQTJ5kYW5prZ37syX73gdWU4GKVz0sBWEDGpQUkC6QQCyv9V4Iy9nhEkICja+Li+LF4wEAhpWJAmicB8TnCCjO+Wjt98Etq4AE4gpw5TgsoNmQcgMs7ZRBXTInlEszJXRfqKWVEG6mClEB+ET9qyAwUVJSzjpdUgsSk65pF84gkjbKTL51TiZzwsRNPSHZp98FxmfomBOz5AmTTOK0KOollRvk6iokvBdOZ+iYvt/ioqrcxkCnzHdGicjCeel2A7W9njOZGYjQuRQefLZJPa7Dj3RpXXNYhalh8q5/u6Z9KX64+ZqvOPpPyvKagbfNlj1x83VqbmMdbGsti5eROWFVdSlQUQaWaCE9YizhPGLFs9XRS5uN3qgD5B1H30KXbFImhxplBylYOArEAogKNipi2Ig3BMP2X3l3CN3vF95D2t8aJVKXQnsENbVTn2R7s5Ty0+HgYsvFmkn2+RTbPFVrs8yUIr/AC0URIdLu9mzg/ATlRMCZaSohgq74mbXq38IzY7j8noUrYpXOCkl14ShgS7Dpuz8T6YcrdnT1EebWfTol/jDV4nCrEyyVqUvEFJP9oUpNg7AIvk78YkJRMSLomOWxKw1QxEWctLiyVCcdZYX1XqVO5pLRv8AB+gEVsyeGaWsdHRx/wB4eNFUY3wzGDpDEjo7v8TLKCO1KCfUBkicJfyObqpiRckMVS3DPA2tpJAwulMtrKcVHSuM3RbI5b4qUVJ6NP8A7R9SxVFJZSf/AJfoNo2dPckoW5BvqX39O8eI2VOYtLU7pb0/tIk0kqmUThly1slRICqmwbrWRkM4bVsIiacLpKVdTmqgqSzKIPm3498d+7fZ4r1I97Hqfg/QbmbPnqAdEws+8tf/ADI5mbKnfNLyG/8APBZdSFFKgS4ci9QRh1YiSGDtcbo4VPIQpKVlJDEKBqGTiJIdPNNfIRHu32eKJ94u3wfoRKahnJmBRQsJBUSbhgRc9fUeMbT7lwYVnBicXCFm51YLsM9NYxKtpps0gzZ+PBa6JzjJw/N2sBG6YJpuyQSBYTFtl9CHbSGE9ujqZme0J5cd+nrXURamclWHGQQxw+Zm6nCcjbv7Yr1QhlKDi0yYHTlnZrmLUmRMFvTzi3Pb0IqlUDjW4AImTLJyF8hBeJ8CyR7Pa948dXmVaplyi5EqeUgO6VBgDlZzhDPnBXYi5fN+aBAxFwq6sWrkkvpAqo5sOBMnhJDHCnokXYEtcM8FdiplCX5okpJLlVi+rhg1mhA1wZUUkzAqXza1EgJdOEpVd3LlwSc3idKo1inCCxULsS4N3wE7tIE185LHnFzEThxOF9wAyu9xmG4wVkTpppwpWLG12HSwv1mbrYXgYA6so5k0S0plrQpBV0lYABiIJOIF1MQGifteQpWEpGJgoEZG7dJL62I74CrqClSDIWszCVYkuSM+iL9YG7vBnbkwgDMJIU5BIvbCFEXZsXhAAxRSJqp/OFJQlgLhKSWGEDCk33vBkZLO5P4xXNgT187hSVKRq9wOO4XixrshZ3sPbxi+2WaqKbh4psgU46UaJyGANQhyosD6teEZ5SDpiNN8nyfPF1ZJNgM+2NG7fJYjaLUc8tM3DRSv1qiWPQo/dHz5tAMT2x9BeWqmK9npWLmVOlr8XT/2jA9pp6Su2MdGvHYsvkRW215fGXNHo/hF15RUxlVdQFYXKsYw2GE3SGaxAsYzTybbVRS7UppkyyCrATuxjCCeDkRrvlGpwKtC9JssG2ToLd9imG7N4qY6xS7XIyVSqmYiDbCUgg6nfbTSGNjK6Kk/JV6/6GH56LOCHcu+baJHCIlCcM1Y+UAfD2MPXEc0X2aiNGWK0W+nTxChMA+VVOZkoIBAKjZ8stYNw1USErDKDtfMj0i8ZEWlJN7GnJNxaW5UkisAYLp7IVLBEpAOFRc3COtaysxvhracisn4ccyUnAGHNp5twwHSwpGLLXed8WwbPl7j9df5oXuCX8k/WX+aGnUt3vF+Io6Vw95R8CkStlVaWaflfrrI7wQx74IzF1hViPuUnnOdvKS2LDhywNha+HJ7tFm9wo+SfrL/ADQvcUv5J+sv80cJ2i+4/E6UbpaKa8CpUtDNTNmTVokK5yWtGGWVyEpKgwWBLSBbNsjrExKF86qZzYAVoipqEkdEJ67EkWe/ZFh9xI3H6y/zQvcSNx+sv80dcdt8r8SOG6+ZeBRPeSoAYLAzymTMtzNlHA2FUh2mi7P013bJ7XaL97iRuP1l/mjz3EjcfrK/GDjtvll4k8N180fAoY2HUnOaGe/TX36RqquVFLiumZiz0zb6eTPAX3Gjcfrr/NHBoJfyT24l/mjuFxRhzYsqqWtarz5LTqC0rlBRqcpE4g2JCnbs85aIQmheJaQyTMmEA6B4jCgl7j9Zf5olISEpCUhgPvzL5kxXXrwqQSisMstraVKbbeUCxyfmrBSiYyTYg4cha7qGis4e2Zs8SUFILuSSWAvlYaZRInKlYVCYVhTdHCSPBszn6IVOolKcXWYP26+mE8jalltEfaFUJbdHEbsLZBnJOmYHfEKVtwFYTMSA5YKSoLD8dQMrwRqabEUqBKVpJKVJzD552IsLHcIF1lOEFJnzVTADiSgISHI7BcDtAjo6C01aUAqNgLkgXgZO2jNB/R1lOrOSx7A3piPN29KU6VoWxBBfCbHgFP4Q7L2bjAUifMwnJiXbteAApRTkrQFIyPBu5o9rC0sfrEnwjmnp0ykBKch3mOdqqYpTokB/vhyxjmbYpeSxDA1RJ6QzBZy7Dw3xrHk9piEzF2Y4U8XF/CMp2fLCieLZXI4PG18j5GGnB1USfuEXXsuSV2iJW3tmCpp5shWUxCkvuJHRPcWj5n5S7Im081UuckpWNNDxSdU8Y+qSIg7W2PJqkc3USkzEblDLik5pPERmj6eD47n2Vr3Z90ahR8rpu0FY6ibLcKUJNOhBxIQwK1qmNl1Ehz0rlg17lyj8ilLULCqeaqmsyk4ecSeIdQKT3xZOT/ICloqaZIkpJVMSy5q2K1HMOdADdhHdOfBNSOasVOLRncxIIIN+2A6+gtChYOx9u8+EGqhJSpjmLHt1gbWSgXB1jb0aw9mY88rVboICJ8igSUgqUoYssIFsw6n3sbcIA0tQoBlB2s8TZW01JDJLZtiSFFL/ACTpGHcWtdaQQ+66nFcLw+05qJhl4nYlKsG4EuwvoNYD1u0pss3MojNrpPBiYK4ErSUnpAu76k3JPF4jzdnYgUqmTighigzFFJG46kRzhrR7jK2ODtDElBl5rTiGJ7CwyGZc5QPRttSZgQvCoKIAKXDElg4PFoMTqNKglnTh6pQcJT9EjIWFuAhgbOGMLWqZMUlynnFYsJOZA38YCRqsrVdLBhATYlTlzrlYRH2btnGVpWA6UlTouCBm3GJ02jdRUlS0KLOUKwvucZHthU1ElBUq6lq6ylHEoto504QAQqmvmhinmg+hxFu1X4CHqbaoXKxgMcRQxNsQvnua8e+91ihK5iUF3SlTJINiGbJgA3CHRRITL5sJZO7V83fN+MGQB1VtSbKupIUkZgJUkjfc2ibUVpLCWzlKVXBNlOzJFzkYb96wqy5k5SdUKmKKTwUNe+JFZShTG4UnJSCUkcA2kBIPpdrKE0S5gHSyKQRe+YI4R3V7RXfBhASSOk5NjhOVhcGJFNsxKViYpS1rGRmKKiOx8o8qaEFRUlS0E5lCil4NCCNQbaC0zCtLKljEcNwRcOHyy13xxUbQnJLhMtr2c/8AL+ETqOhQgKYOV3WVXKs8+FzbiYizdkIJ6ywNwVb8RAsEk+gqxOlhYcO7g6EWIiLtWgMxiCxAIvkQbsd1xnE2mlJQkJQGSMhHSjEAAKijqpgKVGWxzLJe24hGLQawV2ZSc0gJd9SeJ9UPGaI4VUDcYsjSqS2TK5VYR3aJKQ5HtlAqsViWTnfM39JiUqqYFsz6IhIDlo1bSi6ceVuZt1WVSSUQ1sSQVKAF3jdaCn5uWlHyQBGW+T3Z+OckkWT0j3ZemNZEI3k8ywO20cRyJoTR7ChQZFHKhHUKADKvKBs1UqaqaEEoX0nAsDqC2W+M/m1xJuR4x9IqRAysp0i5lIV2pSfuh2leOKSayKVbRTeU8GCCeQkE65R3U1g6OEXs/HjF55Y8lufVzkhPNq+MnD0TxDdU8GikT+TFWl/NKLEM2o3jc3GHI3dNrL0E5WtWLaWqOaOf01Hh7ffE41cO7O5JLYmaZqS+SJYUG7VEF3eJnwQHzlR9kn88ZlxVU6jkjRt6ThTUWDfdEee6YJfBH9rP+xT+ePPgh+1nfYj95FGS7AN90R4Z8E/gcfnpv2A/eR58Dj89M+w/mQZDANE/2aOTO9mgl8DlfPL+w/mR4eRyvnl/YfzIMhgG89CM7sgh8EFfPL+w/mR0eR5+emfY/wAyDJOAbz3ZHPO8fbxgl8EFfPTPsP5kdfBH9tN+w/mQZDAMM6POd4wWHI8fPTfsB+8j34H/ALad9gP3kGQwCefhGcIKnkePnp32A/eQvgiPnp/2A/eQZDAC90AqS+WohqdOByHtoInbR5Mz0q80lcxO9ScKn1s5Hpjyl5L1SyQUYQ+anY8QwjYhdQ4U2zKnaz4msA7HD1Oq+kaxyT2BLp5WAyhNWS6lrlpLnQJBdgItNLRpT1ZSEfRSlPqEUzvuhIuhZ41bAnk/2YZUkrWkpUtrEMQkb+0xbo4Qlo7hCUnJ5Y7GPCsChQoUckihQoUAChQoUACjxoUKAD2FChQAKFChQAKFChQAKFChQAKFChQAKFChQAKFChQAKFChQAeNHrQoUAChQoUAChQoUAH/2Q=="/>
          <p:cNvSpPr/>
          <p:nvPr/>
        </p:nvSpPr>
        <p:spPr>
          <a:xfrm>
            <a:off x="155576" y="-846140"/>
            <a:ext cx="2857500" cy="17716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AutoShape 4" descr="data:image/jpeg;base64,/9j/4AAQSkZJRgABAQAAAQABAAD/2wCEAAkGBxQSEhUUEhQVFhUXGRcYGBgVGBgXFxcaHB0fGBcXFxcbHCggGBwlHBgVITMhJSkrLi4uFx8zODMsNygtLisBCgoKDg0OGxAQGywkHyY3LCwsLCwsLC8sLCwsMDAsLCwsNCwsLCwsLCwsLCwsLCwsLCwsLCwsLCwsLCwsLCwsLP/AABEIAJQA8AMBIgACEQEDEQH/xAAcAAABBQEBAQAAAAAAAAAAAAAFAAMEBgcCAQj/xABMEAABAgQDAwcFDAcIAgMAAAABAhEAAwQhEjFBBVFhBhMiMnGBkQcjobHwFBUWQlJTcpKTwdHSNGJj0+Hj8SQlM3OCorLCVOJDg6P/xAAbAQACAwEBAQAAAAAAAAAAAAAABAEDBQIHBv/EADsRAAIBAwIBCQUFBwUAAAAAAAABAgMEESExEiIyQVFhcZHB0QUTM1KBFEKhsfAGFTRUosLhQ2JygpL/2gAMAwEAAhEDEQA/ANxhQoUQAoUKFAB48IxQ+WG15hmFEtZSlNixzOrxT5+0ZoLEl4bp2kprOSiddReDSdu8q0U68ATjVrdgNw4mAM/l7MPVQgeJ++KRNnFVybwxUVaQQkfx/pDkLSCWqyLSuZdxqvJ3lUibactIWSwAHr9HjFqBjAtk1hTNKhcJKT28PB/CJG0eUW1Jc0pppxVIYYG5sYR8khV3EZ9xT4KjiN0Z8cFI3aPFKADnIRhsnlRtT401Q75X4RLTykrzZU5Tah5dxuyiktNJncq6dPNuq0xRSk2GTXvmL6Qap5oWkKSXByjJ66fJKaLClB5uapS0knzYKkcekGBOuUB9o7e2jLqJiaWcoUwUeaDy7I0Zw7Z5xys9JLSN1jx4xeVyl2g156v/AM/wgkjlPU8yXn+cxKbqu2G2jdZ4lshGqqUAHiJRbTlTVzZaFOqUUiYL9EqGJI7xGT03KStUoCZNdD3CijCRuLC77o623tecFVEyjXLQpUyUpBSyVlAllKksQzYmz3RDZKRsTx7GFUfKjajecnnxlfhEz4UV/wA+fGX+EdEGxVVSmWkqWWA/pAk8qacTRKKmUUhV8mN76xndBt+pmTEpqZxVJJGIEpbeD0b8Yb5T1Es1IXKSiYkSkJCgspuBcZhmtHLbzoSkjZBDFZVolJKpisKR7d8YNS8qNsP056m7ZP4QZVt6euSoVM0zFGyU9G1rqOGOiC27V5aFM0iUQUBsxrrnHsnl0fjISewkRmi5vSQ5sbkwptda2YOmTfjGrG1hwrKM+VxLLwbpsjaqKhGNPYQcwYIRgdJtkpDQRo9urKgEKIO8EiKJWTT0ZbC6iza4UBOS+0DNllKy6ktfeDBuEpLDwxpPKyewoUKOSRRHragS0KWfigmGtr7Sl00pc6csIloDqUfUN53CMj2X5QZ+05tR1ZVOgDBKCXWoEllzFngnqjfweO4R4pJESeFkmVCytV8ySTALatSASo5CwgtNWwUo6RXZjTJktNiHKlNla7ej0xsxwtXsjMqN4wt2dyqNag61YXvhGnbDo2cnUqPf/CJhMJJjMndVZPfHcOxtqcVtnvGpUkJDANDjRNqebdOHKztu1z4PHa0U+ipu/JPhf1xQ5NvLLkktEDmjwxPAkMH50Z5Ye431ytHuCn3zvBN+HCIySDoUPVIQ/m8WH9dn9FoISKWSUAnrEFzzqAH7CXHfAGAOTCeCtXRS2PNMCCOvNQbF9QptPSIaFFLw3Uyt4mSinhxbfEZAGwmgmaKUASVHLSZKz1+63GBpESBzHohNHjQAImOSI8Wl47gA4MeAPlHrOQBEdc3Fk+DQbxopTdZ8wMhAB1Mp+BiOql4mO0SU26ItuDHxF47uCAS75bwdxPqOfbFsa9SOikyuVGD3REVJ8Y5ppmFYMTV5g+14H1Aue2NW1rOrDlbmbc0vdyzHY1bkfXMtB0UMJ78vTF+BjHuTFS6OIYxrtLNxoSreAYzrmHDI0KMsxHjFN5a8v5FACgedn282CwT9NTdHszi0bVrBJkzZpDiWhS234Q7R8p7UqVrJmTCVLX0lEnMnM+MLIvSyWLldyumbaqJMgrlUshwwmrODHquYoC50AsBFw+DMrZuGnQvEvCFTZhYGYtROEcEgWA4mMKqlOY26RWqqEBcxOFfNyk54iGQAFYssRBfvhq1jmeeopuHiOCLWTElIZLuSCVaMc76RBoOlNmK+SAkd/wDQxJrkMsOLBKUhRJJIGbxH2QOgVfKUT4W/GHq74aL7dPERpLirJPv8CdA/a1YqXhwlCcRIKl9UWfeN2+J5gHyrlBUoYg4ByfC/exbwjKhji11NCeWnh4O1bRUEv7qpCc8N37Ot3d0R/fpfz0j2/wBcV/YvJcVU2dLllIMsJLlalAPn8UOdDYdkGp3k0WQyVISRriURfRiPZ4uVakv9PftfeZle7p0Z8FSvh9WF6D3v0v56n9v/ALI699j/AOTTe3+uGE+TFbBOOXi1U6r7rNb+EdJ8miyD0pbkEguuz5Wa7RPvKbaxT6+n9bFH7yt/5n+leg777H/yKfw/949G1d9TT+3+qIyPJ7VJISKlHRDCxsDciPU8gaoWFSga9U6xS7u3WeStHjd7h+8bf+Z/Beg+drhv0iRw48OtHHvzunSfEfnhmp8nlThwqqEFNy2E73PpJiSvyY1MsJSKqW1yGSqxAL+iKq3tOzoS4KiSfVljdrU+0qTo1uJR1ei0Xh2MaO2T8/I4ZX7OnBano6tTuMOoeTNv2MTw8YCVnICoRKxKqEFKAVhOE6dK0aUmoRMUVKXgbLDPThWHLEgXdvXwjToqlUT5HV0sUd7x60avEunRehUTQ1YDsTlbmJr379I7pFKKBjDKdSSGI6pbI3HZFmnlIPRmFQIA/SEpbfn2DXXKAM+aFKUq15k02LjrXvrFd1CEY8mONe0bsq1ScmpSzp2DKxePYq1XWFi65wWwsMWd8Tg5B2ygrsGbMXKeZifEWKgQSLb87vCODSJ0/qTPoK9V/Q8cTMzrf27oeB1iK+Cx6o6pzYaBXEfK1AgAdSIVRZINusn1jKOBVIHx09xB7raxxjMxQLMkZPmTvL+qAB1YcRDrs0neL6xOiLVJdHYYesJYm0J3scwyEOTc5IKnXhA1fDbexcNeNl5LzsUgAlykkH1xh+yFPMDkmzEKYgjd2RsHIuoJExLWDKfibN6I7vYkWstB7yhKbZtW2fNK9NhHzNthXSIGQYeEfS/lDP8Ad8/iAP8AcI+YNpnpHtjPRoRGdibHXWVUunlkBUwsCcgACpR42BtGrbIQBKSBlkAWCm3KA+NvikeStH95JUVFAlyp68YuUMgjEBqQ7xe6B+bS4Y5m731eHrT7308xO53X1Iu11XVwEcbOS0tHY/iTDe11deJNOGQn6I9UW3jxSS7Si21rN9n6/IcMA+VkzBJKmCsJBZTsWLsWILQcaAvKxD06gQTwTmb6cYzoc4elsQ/JNPK6ipUQA6UlhYZmNLT1j3RnXkwlJTUT8KJiBgDCZ1rKIOg3dxeNGHWPdFWNY9/9rPP/ANov46XcjodbuEcydPoiOh1u4RzJ0+iIvj8SPfP80YXQNH/E7vujxQuPbdHR/wATu+6OV5j21jEqLkz/AOcvIsXR3CrtO+J+0pmIp4BT+ChECu07/uiXXDpX+Sf+3jGH7f8A4+X66Efa/sh8C6f+x/lIG7b/AEab/lL/AOJicozA+FMsi2HpEPbWzCIO2v0aZ/lL/wCJh00KF3lKQAOiQEIVccTcHSPQrPZ/T8kZHsf4cu/0JKzMeyZZDX6RBd9LXDemKvtEDGtsucmf8oNrkBASVJSACxdMoYt19N1t0AapKQpQSAE85MZsmKntBec1d59P7PXLfd5lTnVymJNQUKAHRZLE3dLNZiAL74KbBrFzZWJdyFEOzOLf07oGzq1ZBVjlJs7KQ7uCWBd3DN3wS2JXGbLdQAIJT0Rbfl3wgzWPNr1akMEnC4UXZzZuiHsCXJ7jAsbRWiahImc6lTPa4JLMDv1/CHa+vWpBVhllFjhUCokEsLiwORNtYeozKEsTUSwFG3EElmxaB9eEAE6qVgSpTOQCfZrwDqK1YSVpnAkGyWHSFrgDS/HIucnfqNrLllJmBJQvF1XBASWLvaPdoyZaWwykKUQVXFmDDLUkkWgAJbNqTMlpWQz+HaOEOzLpV3H28IgUm0CJpkrCXGRQ4SbOzH2sYIEWV2fjDFq8VUU3CzTZGoS0wRqfIicOdZyXSWy9MZXTdYRpPIqa05HSYENbXhD13rEUtdCw+UeYBs+e+oSO8kNHy/Xm5j6Y8qam2dN4lA/3CPmSszjKWxqR2LN5JVEV0wpUlBFNUEKW2FJYXVwi50AAQhgwYWLP3xU/I/Jx1VSAgLPuWaAhVgp2sTpFpoS6EdY2zL39MP2e0voI3XORA2ubKibJyHYPVEDa4sr21ifKyHYPVHV7zI/UqtPiS+nmOgQC5WHzafpJ9cHkmAPK1+aGE4S9iztnoAX1jOjuPS2KvS7QWgTFS1rSokOUkgm803IL5sbw3V7fqUqLT5wuoddWQZtDv3w7smknVJnIKk4kkMpeCUlnWkl1AABz90O13JtbpSVSkzCVrUla5YYEJwByLlwsHtTlFUqsIvGTh29OWrin3pPyIM3lDVW/tE7IfHV+WOhygqsbe6JzOR1lZfVjqbycnFCWCTMP/wAboKig2EwEWICsQIdw6SHBLTKjk8pSnkIUorWVS0jAQqQQyZj/AEyRc7oPfR6yPs1H5F4IGp29UlyZ85wH66s/qwvf+qY/2idmPjq4/q8IJUey0MqnKQmqUg4isoKUEKCkgEAhBKXxE2SE/rQxK2RKDyl1MkrUpOFcrzqMlJwOEgYlKKDuATneOfeR8/8AJP2el8q8ERZnKCqZJ90Ttfjq/LByfOq8BUa9TplleDGvEQM0h03IOMHTo6vED3v9xgKq5SVqKVCXLeWsYr9JZHRIT0bAl8Q3QJTWLTMTM6xTfpBBBfrDLVz4xzKKqviWO/R5O4U4wzwpLPUidI25UKmBKp80pJUCCpRBFwzYY2hcuWhktNNn6KppB33CmBt6mjHqTYalTVLQUYAVqlJxoUqYgOVBLXdCLl2PjGzpkKb/ABVm26UX/wBkatjNSUsPq8zK9oU4Q4eGKW+2nUML5vVM4jtnHItlid7RWp4AKgHAxzGxO46Wr3iyBczXn+xpH5bxW6yWy1gknzky5zPS4R3ecxB7O+I+7zKtPWVArEqSQBiOJnYgnVnNtIJbGqhMluEhDEhk5Pna3GBlTLQoFYpwpIGI9MhgXIJSLZA5QT2NOQqV5tGAAkYeObvq9ozzYBtaqX0mE7mz1jLLIuWdjdnybPSCQTJ5kYW5prZ37syX73gdWU4GKVz0sBWEDGpQUkC6QQCyv9V4Iy9nhEkICja+Li+LF4wEAhpWJAmicB8TnCCjO+Wjt98Etq4AE4gpw5TgsoNmQcgMs7ZRBXTInlEszJXRfqKWVEG6mClEB+ET9qyAwUVJSzjpdUgsSk65pF84gkjbKTL51TiZzwsRNPSHZp98FxmfomBOz5AmTTOK0KOollRvk6iokvBdOZ+iYvt/ioqrcxkCnzHdGicjCeel2A7W9njOZGYjQuRQefLZJPa7Dj3RpXXNYhalh8q5/u6Z9KX64+ZqvOPpPyvKagbfNlj1x83VqbmMdbGsti5eROWFVdSlQUQaWaCE9YizhPGLFs9XRS5uN3qgD5B1H30KXbFImhxplBylYOArEAogKNipi2Ig3BMP2X3l3CN3vF95D2t8aJVKXQnsENbVTn2R7s5Ty0+HgYsvFmkn2+RTbPFVrs8yUIr/AC0URIdLu9mzg/ATlRMCZaSohgq74mbXq38IzY7j8noUrYpXOCkl14ShgS7Dpuz8T6YcrdnT1EebWfTol/jDV4nCrEyyVqUvEFJP9oUpNg7AIvk78YkJRMSLomOWxKw1QxEWctLiyVCcdZYX1XqVO5pLRv8AB+gEVsyeGaWsdHRx/wB4eNFUY3wzGDpDEjo7v8TLKCO1KCfUBkicJfyObqpiRckMVS3DPA2tpJAwulMtrKcVHSuM3RbI5b4qUVJ6NP8A7R9SxVFJZSf/AJfoNo2dPckoW5BvqX39O8eI2VOYtLU7pb0/tIk0kqmUThly1slRICqmwbrWRkM4bVsIiacLpKVdTmqgqSzKIPm3498d+7fZ4r1I97Hqfg/QbmbPnqAdEws+8tf/ADI5mbKnfNLyG/8APBZdSFFKgS4ci9QRh1YiSGDtcbo4VPIQpKVlJDEKBqGTiJIdPNNfIRHu32eKJ94u3wfoRKahnJmBRQsJBUSbhgRc9fUeMbT7lwYVnBicXCFm51YLsM9NYxKtpps0gzZ+PBa6JzjJw/N2sBG6YJpuyQSBYTFtl9CHbSGE9ujqZme0J5cd+nrXURamclWHGQQxw+Zm6nCcjbv7Yr1QhlKDi0yYHTlnZrmLUmRMFvTzi3Pb0IqlUDjW4AImTLJyF8hBeJ8CyR7Pa948dXmVaplyi5EqeUgO6VBgDlZzhDPnBXYi5fN+aBAxFwq6sWrkkvpAqo5sOBMnhJDHCnokXYEtcM8FdiplCX5okpJLlVi+rhg1mhA1wZUUkzAqXza1EgJdOEpVd3LlwSc3idKo1inCCxULsS4N3wE7tIE185LHnFzEThxOF9wAyu9xmG4wVkTpppwpWLG12HSwv1mbrYXgYA6so5k0S0plrQpBV0lYABiIJOIF1MQGifteQpWEpGJgoEZG7dJL62I74CrqClSDIWszCVYkuSM+iL9YG7vBnbkwgDMJIU5BIvbCFEXZsXhAAxRSJqp/OFJQlgLhKSWGEDCk33vBkZLO5P4xXNgT187hSVKRq9wOO4XixrshZ3sPbxi+2WaqKbh4psgU46UaJyGANQhyosD6teEZ5SDpiNN8nyfPF1ZJNgM+2NG7fJYjaLUc8tM3DRSv1qiWPQo/dHz5tAMT2x9BeWqmK9npWLmVOlr8XT/2jA9pp6Su2MdGvHYsvkRW215fGXNHo/hF15RUxlVdQFYXKsYw2GE3SGaxAsYzTybbVRS7UppkyyCrATuxjCCeDkRrvlGpwKtC9JssG2ToLd9imG7N4qY6xS7XIyVSqmYiDbCUgg6nfbTSGNjK6Kk/JV6/6GH56LOCHcu+baJHCIlCcM1Y+UAfD2MPXEc0X2aiNGWK0W+nTxChMA+VVOZkoIBAKjZ8stYNw1USErDKDtfMj0i8ZEWlJN7GnJNxaW5UkisAYLp7IVLBEpAOFRc3COtaysxvhracisn4ccyUnAGHNp5twwHSwpGLLXed8WwbPl7j9df5oXuCX8k/WX+aGnUt3vF+Io6Vw95R8CkStlVaWaflfrrI7wQx74IzF1hViPuUnnOdvKS2LDhywNha+HJ7tFm9wo+SfrL/ADQvcUv5J+sv80cJ2i+4/E6UbpaKa8CpUtDNTNmTVokK5yWtGGWVyEpKgwWBLSBbNsjrExKF86qZzYAVoipqEkdEJ67EkWe/ZFh9xI3H6y/zQvcSNx+sv80dcdt8r8SOG6+ZeBRPeSoAYLAzymTMtzNlHA2FUh2mi7P013bJ7XaL97iRuP1l/mjz3EjcfrK/GDjtvll4k8N180fAoY2HUnOaGe/TX36RqquVFLiumZiz0zb6eTPAX3Gjcfrr/NHBoJfyT24l/mjuFxRhzYsqqWtarz5LTqC0rlBRqcpE4g2JCnbs85aIQmheJaQyTMmEA6B4jCgl7j9Zf5olISEpCUhgPvzL5kxXXrwqQSisMstraVKbbeUCxyfmrBSiYyTYg4cha7qGis4e2Zs8SUFILuSSWAvlYaZRInKlYVCYVhTdHCSPBszn6IVOolKcXWYP26+mE8jalltEfaFUJbdHEbsLZBnJOmYHfEKVtwFYTMSA5YKSoLD8dQMrwRqabEUqBKVpJKVJzD552IsLHcIF1lOEFJnzVTADiSgISHI7BcDtAjo6C01aUAqNgLkgXgZO2jNB/R1lOrOSx7A3piPN29KU6VoWxBBfCbHgFP4Q7L2bjAUifMwnJiXbteAApRTkrQFIyPBu5o9rC0sfrEnwjmnp0ykBKch3mOdqqYpTokB/vhyxjmbYpeSxDA1RJ6QzBZy7Dw3xrHk9piEzF2Y4U8XF/CMp2fLCieLZXI4PG18j5GGnB1USfuEXXsuSV2iJW3tmCpp5shWUxCkvuJHRPcWj5n5S7Im081UuckpWNNDxSdU8Y+qSIg7W2PJqkc3USkzEblDLik5pPERmj6eD47n2Vr3Z90ahR8rpu0FY6ibLcKUJNOhBxIQwK1qmNl1Ehz0rlg17lyj8ilLULCqeaqmsyk4ecSeIdQKT3xZOT/ICloqaZIkpJVMSy5q2K1HMOdADdhHdOfBNSOasVOLRncxIIIN+2A6+gtChYOx9u8+EGqhJSpjmLHt1gbWSgXB1jb0aw9mY88rVboICJ8igSUgqUoYssIFsw6n3sbcIA0tQoBlB2s8TZW01JDJLZtiSFFL/ACTpGHcWtdaQQ+66nFcLw+05qJhl4nYlKsG4EuwvoNYD1u0pss3MojNrpPBiYK4ErSUnpAu76k3JPF4jzdnYgUqmTighigzFFJG46kRzhrR7jK2ODtDElBl5rTiGJ7CwyGZc5QPRttSZgQvCoKIAKXDElg4PFoMTqNKglnTh6pQcJT9EjIWFuAhgbOGMLWqZMUlynnFYsJOZA38YCRqsrVdLBhATYlTlzrlYRH2btnGVpWA6UlTouCBm3GJ02jdRUlS0KLOUKwvucZHthU1ElBUq6lq6ylHEoto504QAQqmvmhinmg+hxFu1X4CHqbaoXKxgMcRQxNsQvnua8e+91ihK5iUF3SlTJINiGbJgA3CHRRITL5sJZO7V83fN+MGQB1VtSbKupIUkZgJUkjfc2ibUVpLCWzlKVXBNlOzJFzkYb96wqy5k5SdUKmKKTwUNe+JFZShTG4UnJSCUkcA2kBIPpdrKE0S5gHSyKQRe+YI4R3V7RXfBhASSOk5NjhOVhcGJFNsxKViYpS1rGRmKKiOx8o8qaEFRUlS0E5lCil4NCCNQbaC0zCtLKljEcNwRcOHyy13xxUbQnJLhMtr2c/8AL+ETqOhQgKYOV3WVXKs8+FzbiYizdkIJ6ywNwVb8RAsEk+gqxOlhYcO7g6EWIiLtWgMxiCxAIvkQbsd1xnE2mlJQkJQGSMhHSjEAAKijqpgKVGWxzLJe24hGLQawV2ZSc0gJd9SeJ9UPGaI4VUDcYsjSqS2TK5VYR3aJKQ5HtlAqsViWTnfM39JiUqqYFsz6IhIDlo1bSi6ceVuZt1WVSSUQ1sSQVKAF3jdaCn5uWlHyQBGW+T3Z+OckkWT0j3ZemNZEI3k8ywO20cRyJoTR7ChQZFHKhHUKADKvKBs1UqaqaEEoX0nAsDqC2W+M/m1xJuR4x9IqRAysp0i5lIV2pSfuh2leOKSayKVbRTeU8GCCeQkE65R3U1g6OEXs/HjF55Y8lufVzkhPNq+MnD0TxDdU8GikT+TFWl/NKLEM2o3jc3GHI3dNrL0E5WtWLaWqOaOf01Hh7ffE41cO7O5JLYmaZqS+SJYUG7VEF3eJnwQHzlR9kn88ZlxVU6jkjRt6ThTUWDfdEee6YJfBH9rP+xT+ePPgh+1nfYj95FGS7AN90R4Z8E/gcfnpv2A/eR58Dj89M+w/mQZDANE/2aOTO9mgl8DlfPL+w/mR4eRyvnl/YfzIMhgG89CM7sgh8EFfPL+w/mR0eR5+emfY/wAyDJOAbz3ZHPO8fbxgl8EFfPTPsP5kdfBH9tN+w/mQZDAMM6POd4wWHI8fPTfsB+8j34H/ALad9gP3kGQwCefhGcIKnkePnp32A/eQvgiPnp/2A/eQZDAC90AqS+WohqdOByHtoInbR5Mz0q80lcxO9ScKn1s5Hpjyl5L1SyQUYQ+anY8QwjYhdQ4U2zKnaz4msA7HD1Oq+kaxyT2BLp5WAyhNWS6lrlpLnQJBdgItNLRpT1ZSEfRSlPqEUzvuhIuhZ41bAnk/2YZUkrWkpUtrEMQkb+0xbo4Qlo7hCUnJ5Y7GPCsChQoUckihQoUAChQoUACjxoUKAD2FChQAKFChQAKFChQAKFChQAKFChQAKFChQAKFChQAKFChQAeNHrQoUAChQoUAChQoUAH/2Q=="/>
          <p:cNvSpPr/>
          <p:nvPr/>
        </p:nvSpPr>
        <p:spPr>
          <a:xfrm>
            <a:off x="155576" y="-846140"/>
            <a:ext cx="2857500" cy="17716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9" name="Picture 6" descr="http://www.tevetllc.com/Images/new/agilent/N9344C-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84525" y="6012088"/>
            <a:ext cx="1440161" cy="892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8" descr="data:image/jpeg;base64,/9j/4AAQSkZJRgABAQAAAQABAAD/2wCEAAkGBxQTEhUUExMWFhUVGB0bGBgXFxwdGBsZFxoYGiAcGxgYHCggGhwlGxYYJzEiJiktLi4uGx8zODMtNygtLisBCgoKDg0OGxAQGiwmICQsLCwxLCwsLCwsLCwsLCwsLCwsLCwsLCwsLCwsLCwsLywsLCwsLCwsLCwsLCwsLCwsLP/AABEIAN0A5AMBIgACEQEDEQH/xAAcAAEAAgMBAQEAAAAAAAAAAAAABQYDBAcBAgj/xAA/EAABAwIEBAQDBwMCBQUBAAABAAIRAyEEEjFBBQZRYRMicYEHMpEUQlKhscHwI2LRJDOCkrLh8RVTcnOiFv/EABgBAQEBAQEAAAAAAAAAAAAAAAABAgME/8QAJBEBAQACAwACAgIDAQAAAAAAAAECERIhMQNBIlHR4XGB8DL/2gAMAwEAAhEDEQA/AO4oiICIiAiIgIiICIiAiIgIiICKJ5n40MJQNYsL4IEAx8xjWDC41wjnvHUnOP2gVhmJyP8ANAnSfmH1Wpjsd7Rc34X8XMPYYqmaJNszTmZPpZw+hXQ8JiW1GNqMcHMeA5pGhBEgqWWDKiIoCIiAiIgIiICIiAiIgIiICIiAiIgIiICIiAiIgIi0ONcXpYWkatVwaBpe5J0A7oIL4kYukMK6i+7qkQAYIDXB2b0tC4LjXskMptgA6/eJ6zqrHzfzA/EPc+QS7oZAbsAqzhhl8ztZsF2k1GWM0X+LTp1hmY92UOIBInSDrMxqv0hyM0NwGHaCSGMyAnWGEtH5BcFwrhVqtbUcGtY4OdJiXtuGA9rE+wXbeU8e2lgTUfZrXOjvpp7mFM50sSvHuI+EzKD53adhuVq8tsqOBcXEM0A6nrfYKpYriRq1C9+50Gw6D2Vx4bzBhy0NB8OBADrD66fms+RUpTxLSS0OBLdfqR73BHqCFnUf/wCmUzDmRIOZpPmGa+U3Mw0ucQAQJJ3WPG1G4aiYkl0wHGZce2gG8CB9VkSiKncO4nVzNY10zs64AGp9B+sDdXFLNAiIoCIiAiIgIiICIiAiIgIiICIiAvgVW5suYZgJLZvB3jWFG8y8cZg6Dqr9dGNn5nbD03J6BcCr8Yq1axxTnuD6mkHKZvEGZFoA7Baxx2lr9IVHwFz34teEKGHNYEtNduZ41a2Dm0GhH0hanw75sr1i+nXmq4Maepbe4LgLi4upb4g8AfjMO0U7Gm4uE63BBba42usbnLj9t6sm3MeIcKa57/DY9nhghlhleYc4eYW0A1uZB0IVJx2MNRzMtj+kbrpfGcO+phqFOo7I9lLJlgh3iMaRc/yNbrmtDCltoJJkOM/KOllrHbNZYBsZhlwfxHX3uSumcBwNSlhwxznGXZiyTlaY0DdBF5PUnsq3yVwnxD433KUhoixcI807hv8A1R0IV8rYB7LtdP5bT6ELVo0HEjWy2GNB0d6/l+6xHFyIcAe6+YaRIMHp+gV2NzC8RfTPkeR6Gx9Rustfij6hl7y4jrt6AKKe0jv6dJifqp/lXBguFR8a+QHtq76iPqgnuDYA025nfO/X+0bN/wA9z2Cs1M2HoosXIUnSEABTLwfaIiwCIiAiIgIiICIiAiIgIiICw4vEtpsdUe4NYwEuJ0ACzLjXxQ5s+0VPslEnwm5sz23DnttrpAJt1N9gVZNiB5w5kdjsQ5xltOkfI3bLE3PU6mOwmyr9etfMWgwZZfaLu7akL6qNmGwCyC10m5Ii36ytPF03i8E9IE+0LpbrpldPhtx6lSxbS54YKjXMLnECJGYXdbVoHuum82VKr8I9mEcA91g6dQT5ocNHEbr888CpM8X+u2A8QHOMMaTu64JgTEEXVw5arZMRS+y1qrqZdL2Ew3KbQQYE6nTosanrW/pvY+tjKfDaoxbC6oXBtN7iHOaweYy6TbK0jrdc7ZVEOAljnfe1/wC4Xf8AHYTx6L2UyCajHtbafNl/7hcNqYNzHZX03NO2ZpBEdQQpMv0WLfwHHufQpCm1thAJBBMdSDAvJnKTcqdHFKrPLVpuGa0kS0zb/cbp/wAUKE+GOGD6Dx/7VVzfY+Yf9R+itPFsT4bLLFyu2pOmlWa3MQabmWn073WsaMnyGf4f57rSok1HTdpG7THXbQ6nULK0FrwHPBHUCHD2mD+S3Mk03cHRc5xaZyi7vQR+ZsAs9fHvYZA9ugGwW1gW5WkAG5kuI+b03gd+pX26k1/zAR3WbbtZG7wXjx8pzbx5tJP8/MdVb8Lxmm+0gm85TMRrI1VOqcDhoDHAO2bMAmZjoTuf/AWPlvg/2QudkcHVJJzEkEyZEaxB31kaq7/Y6JSrNcJaQR2K+1WGkDSWuAtf7xM/NqB+y38Hi6gcGkhzTYHc27beoKe+JpMIgREEREBERAREQEREBEUBznzIzA0C8wajpFNvUxqf7Rv7DdBXvilzh9npnD0iTVqQHlurGuMRbRxH0F9wuOwWggGXE5vNs0uuYGwGizVsS6q91d7nOdVvDrS4yfqZ9ljYyBLgMxAzEdtp3AldZ1GWlXrNAgCBeItcmZ9SVL8r18RLK1NlItDiP6ub5R8zwBfKNJEmYss/CuU/tebzGmxoJLotPRa2N5NxOGdnpyQD8zPMPcemxG6zaqyYA4TiNV1N1B+HxEScvymBrBA2E3aJC3cbSp8NbFI56rj5cwFgN4G1188ocLDJxOIeGEXc59otF267wB6aytTjXAq9d769FzMVTJsaLg5zWjQFmoPbVSSbVK8A+IjqZ/1FEPGhfT8rv+Q+U+0K6YF2D4k1zv8AdFgWvZBZvGn5rjWFwT6lQUg0hxMEEEEdZBuF2vlPgowtMADa5OvvfW6ZSJEaeUmYMOOFAAebtc43dfQn1P5KLruE5a7C3u4QP+bT6r55v+ID2VfCwuQhh/qOcJBOmQX+pHYdVYOVeKtxtEl1IMdm/wDk12kubIt/NVjUa7Q+E4ZSF279Vr4vgTXukWVlxPLrAfJmpnXyXb7tOnSY66LQfhq1MSW52/ip/u06aaz7KaptG4V+Rpa42ZIJPTX9FI8MwnikPu1gN5AALYnMDMzm2I2MrRjM8m4Bh0kEaADQiZBAj1ClMVifCyta0xuY+kE2/nZamPXZtIjhLjUBzgsg6SCNriS14g7jUTK18Sypm8zcszEDy06bd4uC49o1WbgdXOS7RotvB9pv691zrj/PLzjC2nVcabHAgMIyubmi7e8GDPe+1uEy6JlpeaEOcAJBcAQz7zWaBz2m8mD10K+uJ8XOHLYpjMWkgvJADQflt95a/AuY6Vdhcx7C8gZgJDhlNiWn9t4UmyoAC6bC53vbY2LibWsD6LOuO61vaW4bjvEYxxaWuewPynUA9VuLS4ZQIBe/56lz2GzR6LdTG7m2aIiKoIiICIiAiLxxi50CDW4pxBmHpPq1DDGCT17AdSTYL898ycdfjsQ6u8loY4gN2DRoJ6CZJ3Km/iLzZ9trGhRcRSpQQR94zGb3EgdpO5VNxVQGQRLIG+rp010EBdMZpK98UZpcBIJybwDafU3UrwvCOr1BTa3W5OwG5J2CgabXPduXEnTVXY40cMobOr1BcEadB6dfdEW+hgKfgsZRfLWkGGkS4g3JI79DMeqxFtZrjY5ANSTOYbSItBNjtHqufcN55xLXecU3sLpy5A2OwLRbU9dV0fgHPmHqjLU/puP4vl9jp+iaVUuPcTqU6oFSmHgNkg9SdSBY26iLkqPr47xqtI4fPSezy+SW5GCYYCDczeT1Mhdf4nw3DYksLmNeCLOEh3WA4W30PQrQ4RyVQa7xGF0XAD2gR3BH6rPLvRrrabwD6TwypUbTFWIBOXNNiYOp0ClCA4Eeo91zrmXkWvWrhzHywRF4cAIkg6Sf8LQrc4Y6hiG0gwClThpbUZfK3VxeDr0ve1jKnSveM/Dd7XhzKmZjnS+fmveG/iJ6LHzBzFUwZZQwxFJzQC4w0kDZsGQZ3P8AlWjhnO2GxFYUw2oHtksL/ldAmZBt7r7x/BcLjiS+iC4uID2yx4ifvR5tJ0g/SZNraj+Q+camKquZWpjMG/7jJyiNi0zBPY+wV2cWkF7ACerb7RtqYVXp8u0MHR+zse7NWzX3Nt8uguBqFu8ucMODokFxc3UCDmv1m83iNgqjm/xF40KtY0Gny0j5z95z/wDAt7+i0OBc1YqnUZSD/GY8gZKgzWOsONx9YV843wjB14FdkVHuyh7fmL3XiRewiVAUOAU+G58TUeajiCKTXASDeBYxpqZVkRn555mbRw7cO0ZXuIDoI0dPltfMeg2JXMqeZoaB5qhcBbudfQe5WXEYt1ao6q8yHQQbk7yb+wCluV8Bm/1DwQS2GtO0bxtr/IXSRFw5A4Q2lLJIdlJtJJdIOXruV0DBUfFeCQMtOM0aPqAX9m/qqhyoyoap8O2YFs9Acsn2A+pC6Nh6AY0NaIAELy54zL5Lrz7dZdY6ZERF0YEREBERAREQFzD4qc4Af6Ki7zPkVHD0nJb6u+nVWP4g82NwVGGn+tUs3+0ExnP7dT6FcOq1HAOc+XuLiRAk+Y9T9SSt4z7S18AOAY27ibOdpEDXWdVqPwxsACGgAD279VJYemBPUmSf5srDyzwX7RUzO/22QXd/7fyWqjW5ewrMNSOLqmCJyNI//VxfT9VUeJY92Jql7jqfyXX+Z+ANxFAssHSC0NABiwib3jf0tZc7xPKNWkZAkdHWP/N8p9y1Z2rTwrIAEyB1C2KjW7COvResBYcj2lp6OEH1E6+ospjlvg5r1JIljTf+49P89vVaRcfhzh6nhOpuAcyrBDXTlaB96xkTsPTquh0aRAHhukf3Xt2P0/lxpcN4eKNIzZx1i/tHTspKjVaWy02H83XO3bTDxBlQtPhkAxaTEG/YzeLHaVqVHNdLK1OMwImNjbX9wqliPilSbXcw0XGkLZ2uBMiZ8uhHodt1a+FcfwmMaW0qrXSLsNnj/hN/cJqiL4dyfhabi6iRLrxIIjp1Ak/p0W3X4I6A0BhYPugQZsQRtaLDYgRpeRqcLEy1xb+c+v79V8GtVpjzNzNG4F7en7oNejRJe0OEuF5I0A2ttfvqOtsnEXEuhr2yAPKdQSR5iNbDQfwSDqkgdxoVzrjnJlV+L+00axa8uDnSTeB8vpp+Y3tYiwsytYatTytpgkTBLQ2ZM3JJvv6LlHPHMhxlUNZIosPyu1gtuS29yTHYe82T4hcyVKLHYRglzqXmeCASTPlA0E2k9D3lc4y/dHz1Z0uc2WCYJ2W4jY4dgvGqCmLMpuaXECxEaXFwJiyvFChJDG2Fx6ALQ4TgfBpAG7iPMepCvvJfBpPiPFgZ99h7b91n5c+M1Pa1jN+rDy5wsUaYt5nD6DYKXRFyxx4zS27ERFpBERAREQFG8w8ap4Si6tUNhoN3O2A+nsJW9ia7abXPeQ1rRJJ0AC4NzrzG/H4iAP8ATgODWk7WFxrmdEnppsrJsRvF+JVMTWqV6zg4GHNi8RewiwFgBfqtCgM7s8nzNADT90a6dTKxPrghrmnytLmgAWJEDX8IhaVbGlmms/qujKycMwbqr2sbqdTsANSumYLBso0QzQAT7jUnaSbrlXCeJvz0mU6nhjMDUqDV3YT90DbQn2V8/wDWHtqNpVmZw4uyOZEuDIlxAOWBuZFxoFZEqQxfMzKLSX+Z33WiziToJ2PX3W/wHmfBYqGucKb9MlQAE7QHfKfSZVW45yw3GQ7DVZcAZYZBDjBGZpEgW3A11VM4jwrEUDlr0nN7ka+jhYrFs21I7dxDk+jUaRklv4Zse/QHuIK3OE8t0cOfI0BoFhO+52AXKvh/zDi2YhlNr3OoTDqbvMANyCbsi+i6vjeMhrm0/mLrujZv1B1LRbqLaxlUbxHjBc8wf6bLaEknTQCbftCgviLzY2lRGGoEh7x5joWNOv8AxOvf1PRT/MPF8PhMO+oQ0vNgw3JfFhe8bz0uuF4rEOq1HPcZc4yT+3orjCvrCNaXAOmDpHVfeMIa4FpAPRu0dxvK1w9w1Ej+f5Q5T2WmVp4H8RMZh4Dniswfdq3dHZ4831n0V64T8RMJiHN8VxoOGgf8pP8A9gtHrC4vUbC+aVFz3BrdXfl3PYKZYy+rLZ477xuo6sWmk+MplkGznRqf7R/JWHivE/seF8Ss8Pe0ADbO86D9z2BULyzRqUsOym9xytFhYkAX0InvY2IHdc+5w44cVVNNriKbQIDZjXUTpmyiwvEJIbRWOxjq1R9eqTOZ1zaxIvl0HQKY5a4eSXVn/i/pjoD6+/8AAovA4M16oZA8MDznuDpGyutCjOVjBFh7Abre5JupraR4Fw41qgEWm3SZ19B+q6jhcOKbQxugCiuWOFCjTBIhzh9B09dyptebHeV53/o6XrqCIi2yIiICIiAiIg5N8VeZ3moMLTBDGuHiGIkxNz+EW9T6Bc4yhrcjHZcrgXTJdBvHqZ3XTvibhA3ENqRaq3pbMy36ZVzfi7GsIIEB2sdep62/RdPIjWrNmStDEcHrAeKWHKdOoA3I/dWblPhn2h4JaS0GI/E7p6Lo9Xh9GzXtEfibrt8v9ot63O6a2m3GeE42myoxzmjykHK6Sw9iFf8ADcUw1cF9RuR4b8zSXZ2DL5SSCCMw0IjQbQsPHOR2VS51E3voAHH1bp+irmJ5NxdAZqR8QbtFnf8AIdR9T2Wcvmnx/wDpvH4rn4l8ZzQajYYyK2byvabtbacu7XEgaELp3DOJtfg6X2tmYlkVM43ba4O5sfdc0+H1Bv2lprNDHZXxn8rWPaWwXTvlLiO4V7wGKa97hrRDj82pMTYtjyxqTpZXK3ObjMkxvaUw3CMPTY+vQZ/Uf6XMTaTvY63XvDMA5gzvbLnG8i28XAmBJ93HoF5xHCeM1ogtDflAnpqCDM31H1stali8VQ0PiN6O1i5sRqLbC/UrHG3HVq7ku4oHxHNd2JOemW06fkYdWncnNuST7KouqXMAAHZd/bzBSrNNOo0NebZaglpOnvc7SoDiPw5w+IBfS/ouP4JLCd/KdBPRWXj+Oizfbj9N3deP1/wrHx7kXF4aSafiMH36dx7jUfRVkOIW9svhzlb+QeDZqgq1JDemp7D8wTvJCg+AcJOIqX+Rpuep19wP1hdAx+KZhMO47gENbM31vO2u0/NtlSqw/EnmKmym3D08pc8jMdYBmGjeTuOnquZtDmtaLvcSAY7nXXTsFlr13Pe+pUIMnMDqdLnTUnYKX5ZwGYnEOm7RkB2j9Nfr6KyIleD4AYemGjWZPqZMfmrzyTwbMfEeLCJn6hsdtSoLg2ANaqANJH1j9ALrqeDwwpsDG6D8z1XH5Lzy4Tye/wANzqbbCLwL1VBERAREQEREBERBXeb+DsxFMNqEtAcSHA3EiNNLmNVyrjHIOIccrIeA4SRZzfUEwTBOhOoldn4xWLGS0SbwFFPbVp+aq9tx8g29Tvb81zvyXnxk/puY/jytVTlPhQwtIOqDw3P8tNpN2tM3dP3ngTA0C3sUDcxIO4/ll7i6hqzWsWtcWNAu6TqY6u27DusHgPZeTOpg+UDoNvU7/RejGueUfFJ2U6/5XlbGuc4W9AvGVmuaXPGUfi7dSNp/x1hbFPCgAk6de2lu50Ct45TtJuXpmpMY9gNRgcDoN/UEXAm0qTpYSm0NZTGWBY9jfXUaEzGsnYzqYQgEZvvQABoBsP537q0YaowtBOWBofS+q544zDHWM6ayyuWW6xtwrhSIYBmIAgxECYt8s/tbZaVIWAqNNN5F26tJgTpO5jcbd1TPiXzYZ+zUXkR/uFpjuG2+p9h1UFwbn3EUminVivSEeV9nCOlQX+srWqm3ScZw1jwZAI6i4m+8211PsFGjC1qBmjUIHQ3EW1m4sN+u6++Dc2YTEEZKpo1dmVdJ0s7Q69Z7KbrPLPnZE/fbpqdhI0vsoI/Cc1keXEUy0/ibdu30ud4WrxrlrB44Zmhocb56dne439SCtzEYJr7th2sxaP8AhN9tALm5UBT4G41B4Lywzcg2AGUXGh0I6ydk0bfGG4JTwgLGGQwXLjGl9f3g3n8K5zzTxU4qtliaQBaNhFhteT02EK2fEzjzKcYelr5RUjcujy+41216rnpplrS1vme4yJN7uudL9FqI2MBhTWqtY0+VjiHx2AET2tZXWjSnKxltQOwG60OF4IUacQMxu491d+TeC53Z3iwuf2b+5U+TPhOva1jNrHypwoUqYcRdwt2b/k6qbLl9ELwMXPDGYzS27r6avV4AvVUEREBERAREQEREGvjGgi/pPQ7fn+qoOJxbxVqUqriP/bdF3akgnS3RdEe0EEESDqFUuZODVSQfNVpjQAAvb+hd6zPqpWpWhgWBjRMviYsJE6+u+/puvnGnNlp0zmDj5gTlOUSS2XaWCiqniNcSx7coA8pBAAA3abs0107o3ibQ4CvTDDvnBLSOoP8AlOXWl13ttU253T5iAfKCBd2xMW9Pr6bbXtdmhwd4Zh0fiABP0BsOnqVqYjiH9Oo6mBIBIdMtiCbdSdPQ91t8ucLfTpvc7zVqx8SoBYNLgBlAPYD2HdW5fUZmLap021HMNM5mBpzOGmedAe0fqtLmvmMYWjlZHiOs0fufRTWFeIDWRJJnaB1AOuo+oKr/ADVwSnVyiqxwcJ/qMMkN7zIJJW7lrpmTfbmnh5ruccxMkncm/wBVj8KZg6Kc4jylVYC6kRWYPw2eLTdh/aVB5i3yubBGo0+oKsox1GkaiFN8D5sxOGEU6pLbAUnjM0zsAfl9oUQ9+awPrP8AlTPJ3BzVrNcR5fu+gsXfqB7lVFu5i4xU+zMfhs1N5GZxYJBcB8t5IbJJGo+i9/8A7B9LBeJWaBWIhh3cQCZPYd1aagZTpkugNYJOkAAT+i4hzTxk4rEWH9IS1rdg3QCOp3/7KSLa0TWNR7qj3SH30M9Se5KlOWcFnIxDxBiGg9j07fzRRmDwvjVBTaYbTd5o0sNJ7TorpRpfKxtrwOwha6ndRvcHwRrVBAkWA7u/7arqvDsKKTGsHuep3KheUuEilTDyLkQ2dY3PqVPsddefHed53/X+P7dL10zoiLTIiIgIiICIiAiIgIiICIiCN4jwanV1bfqNfqqpxfld0QRnA0gw4T30d7j3V9XkdVd/s25pw+lTpnI6xLgQ1wMTHe2oFpOmqncQ1zKcgEuIJnt0FpBPp26KwY7hNOqIc0fRV/i2AqYRhqUnuexoJcxwkQOkXHss9zztrcqM4eH0waz2kku8rNh8wEXI/EZGxAVjGJztbLRMdZ12n/yq9y7znhqoyk5NQQ/zM/y0eoi2qtjhSqAWiRDXNNo0s5uy3jlGLK1cJwlmbxGtggGB39vz03Vd43wQVJ+0Uw6JLniz29GtIif011W1icPXFYXczLc5T5Ik+hFgL9OilcDxvxCWvpywWm8k+hEHfQ6gjVT76Vy7EcojOMtYBhGZzX/O1vqBHvbVdD4Bg6TKQyOaSAJy6Dt6Lcx3BKdQudSIzEQ4GDaxgg9R17LFwflk02va93lcCIaTuLm+90332a6VLnPjVKph6lOnWBcCMwG4m4B0N406Llz8E4McGeYm4zG8k3n2XW+J8gPFI/1vFbSY7wmNYGmTe5m5XOH0zTcWvBDh91wh3rBSZW+lkniY4Tw8Uaf9zhLj+3srlyhwXxH5nC2rvTZvqVCcKwxrOZAkED3JiAur8LwAo0w0a6uPUrPy3neE8+/4ax6m2V9hAWOifMFndSleMowZXSWaYZURFhRERAREQEREBERAREQEREBERAXjl6vCgqvMfJuHxQktNN4uH0/K4H2191TX8O4lw52ak416Y/DZ/uw+V36rrLaa8fRBW9y+k2ovA+e2PeKeIaaT3bEWM3u03HS0j0Vqw+BpOaHU8gmfk+SSen81K1eLcp0MQQ57Rnb8rxZw9CP0WjhOVatAE0sS7NqLajo4aO9Viyzzter6seCwgYDu46lavEmOfUbTnK0gknv+5WvQx2KaIqYcP/upuA//AC5fVXGVHiDg3H/5PYPzlc/k/KarWH43ZRwApvDQ8uDvmBOgjWx6wtbjPB6NRv8AqGscJjTzQNAwah21ltUMPXNg2lQHbzv+pgLdwvDmsOYy9/43mT7dPZTCWTUi5XfqL5d4AygJDSALMa4y5o7nqp8L1F0xmmLdiIiqCIiAiIgIiICIiAiIgIiICIiAiIgIiICIiAiIgIiICIiAiIgIiICIiAiIgIiICIiAiIg//9k="/>
          <p:cNvSpPr/>
          <p:nvPr/>
        </p:nvSpPr>
        <p:spPr>
          <a:xfrm>
            <a:off x="155576" y="-1851029"/>
            <a:ext cx="3962396" cy="38576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1" name="AutoShape 10" descr="data:image/jpeg;base64,/9j/4AAQSkZJRgABAQAAAQABAAD/2wCEAAkGBxQTEhUUExMWFhUVGB0bGBgXFxwdGBsZFxoYGiAcGxgYHCggGhwlGxYYJzEiJiktLi4uGx8zODMtNygtLisBCgoKDg0OGxAQGiwmICQsLCwxLCwsLCwsLCwsLCwsLCwsLCwsLCwsLCwsLCwsLywsLCwsLCwsLCwsLCwsLCwsLP/AABEIAN0A5AMBIgACEQEDEQH/xAAcAAEAAgMBAQEAAAAAAAAAAAAABQYDBAcBAgj/xAA/EAABAwIEBAQDBwMCBQUBAAABAAIRAyEEEjFBBQZRYRMicYEHMpEUQlKhscHwI2LRJDOCkrLh8RVTcnOiFv/EABgBAQEBAQEAAAAAAAAAAAAAAAABAgME/8QAJBEBAQACAwACAgIDAQAAAAAAAAECERIhMQNBIlHR4XGB8DL/2gAMAwEAAhEDEQA/AO4oiICIiAiIgIiICIiAiIgIiICKJ5n40MJQNYsL4IEAx8xjWDC41wjnvHUnOP2gVhmJyP8ANAnSfmH1Wpjsd7Rc34X8XMPYYqmaJNszTmZPpZw+hXQ8JiW1GNqMcHMeA5pGhBEgqWWDKiIoCIiAiIgIiICIiAiIgIiICIiAiIgIiICIiAiIgIi0ONcXpYWkatVwaBpe5J0A7oIL4kYukMK6i+7qkQAYIDXB2b0tC4LjXskMptgA6/eJ6zqrHzfzA/EPc+QS7oZAbsAqzhhl8ztZsF2k1GWM0X+LTp1hmY92UOIBInSDrMxqv0hyM0NwGHaCSGMyAnWGEtH5BcFwrhVqtbUcGtY4OdJiXtuGA9rE+wXbeU8e2lgTUfZrXOjvpp7mFM50sSvHuI+EzKD53adhuVq8tsqOBcXEM0A6nrfYKpYriRq1C9+50Gw6D2Vx4bzBhy0NB8OBADrD66fms+RUpTxLSS0OBLdfqR73BHqCFnUf/wCmUzDmRIOZpPmGa+U3Mw0ucQAQJJ3WPG1G4aiYkl0wHGZce2gG8CB9VkSiKncO4nVzNY10zs64AGp9B+sDdXFLNAiIoCIiAiIgIiICIiAiIgIiICIiAvgVW5suYZgJLZvB3jWFG8y8cZg6Dqr9dGNn5nbD03J6BcCr8Yq1axxTnuD6mkHKZvEGZFoA7Baxx2lr9IVHwFz34teEKGHNYEtNduZ41a2Dm0GhH0hanw75sr1i+nXmq4Maepbe4LgLi4upb4g8AfjMO0U7Gm4uE63BBba42usbnLj9t6sm3MeIcKa57/DY9nhghlhleYc4eYW0A1uZB0IVJx2MNRzMtj+kbrpfGcO+phqFOo7I9lLJlgh3iMaRc/yNbrmtDCltoJJkOM/KOllrHbNZYBsZhlwfxHX3uSumcBwNSlhwxznGXZiyTlaY0DdBF5PUnsq3yVwnxD433KUhoixcI807hv8A1R0IV8rYB7LtdP5bT6ELVo0HEjWy2GNB0d6/l+6xHFyIcAe6+YaRIMHp+gV2NzC8RfTPkeR6Gx9Rustfij6hl7y4jrt6AKKe0jv6dJifqp/lXBguFR8a+QHtq76iPqgnuDYA025nfO/X+0bN/wA9z2Cs1M2HoosXIUnSEABTLwfaIiwCIiAiIgIiICIiAiIgIiICw4vEtpsdUe4NYwEuJ0ACzLjXxQ5s+0VPslEnwm5sz23DnttrpAJt1N9gVZNiB5w5kdjsQ5xltOkfI3bLE3PU6mOwmyr9etfMWgwZZfaLu7akL6qNmGwCyC10m5Ii36ytPF03i8E9IE+0LpbrpldPhtx6lSxbS54YKjXMLnECJGYXdbVoHuum82VKr8I9mEcA91g6dQT5ocNHEbr888CpM8X+u2A8QHOMMaTu64JgTEEXVw5arZMRS+y1qrqZdL2Ew3KbQQYE6nTosanrW/pvY+tjKfDaoxbC6oXBtN7iHOaweYy6TbK0jrdc7ZVEOAljnfe1/wC4Xf8AHYTx6L2UyCajHtbafNl/7hcNqYNzHZX03NO2ZpBEdQQpMv0WLfwHHufQpCm1thAJBBMdSDAvJnKTcqdHFKrPLVpuGa0kS0zb/cbp/wAUKE+GOGD6Dx/7VVzfY+Yf9R+itPFsT4bLLFyu2pOmlWa3MQabmWn073WsaMnyGf4f57rSok1HTdpG7THXbQ6nULK0FrwHPBHUCHD2mD+S3Mk03cHRc5xaZyi7vQR+ZsAs9fHvYZA9ugGwW1gW5WkAG5kuI+b03gd+pX26k1/zAR3WbbtZG7wXjx8pzbx5tJP8/MdVb8Lxmm+0gm85TMRrI1VOqcDhoDHAO2bMAmZjoTuf/AWPlvg/2QudkcHVJJzEkEyZEaxB31kaq7/Y6JSrNcJaQR2K+1WGkDSWuAtf7xM/NqB+y38Hi6gcGkhzTYHc27beoKe+JpMIgREEREBERAREQEREBEUBznzIzA0C8wajpFNvUxqf7Rv7DdBXvilzh9npnD0iTVqQHlurGuMRbRxH0F9wuOwWggGXE5vNs0uuYGwGizVsS6q91d7nOdVvDrS4yfqZ9ljYyBLgMxAzEdtp3AldZ1GWlXrNAgCBeItcmZ9SVL8r18RLK1NlItDiP6ub5R8zwBfKNJEmYss/CuU/tebzGmxoJLotPRa2N5NxOGdnpyQD8zPMPcemxG6zaqyYA4TiNV1N1B+HxEScvymBrBA2E3aJC3cbSp8NbFI56rj5cwFgN4G1188ocLDJxOIeGEXc59otF267wB6aytTjXAq9d769FzMVTJsaLg5zWjQFmoPbVSSbVK8A+IjqZ/1FEPGhfT8rv+Q+U+0K6YF2D4k1zv8AdFgWvZBZvGn5rjWFwT6lQUg0hxMEEEEdZBuF2vlPgowtMADa5OvvfW6ZSJEaeUmYMOOFAAebtc43dfQn1P5KLruE5a7C3u4QP+bT6r55v+ID2VfCwuQhh/qOcJBOmQX+pHYdVYOVeKtxtEl1IMdm/wDk12kubIt/NVjUa7Q+E4ZSF279Vr4vgTXukWVlxPLrAfJmpnXyXb7tOnSY66LQfhq1MSW52/ip/u06aaz7KaptG4V+Rpa42ZIJPTX9FI8MwnikPu1gN5AALYnMDMzm2I2MrRjM8m4Bh0kEaADQiZBAj1ClMVifCyta0xuY+kE2/nZamPXZtIjhLjUBzgsg6SCNriS14g7jUTK18Sypm8zcszEDy06bd4uC49o1WbgdXOS7RotvB9pv691zrj/PLzjC2nVcabHAgMIyubmi7e8GDPe+1uEy6JlpeaEOcAJBcAQz7zWaBz2m8mD10K+uJ8XOHLYpjMWkgvJADQflt95a/AuY6Vdhcx7C8gZgJDhlNiWn9t4UmyoAC6bC53vbY2LibWsD6LOuO61vaW4bjvEYxxaWuewPynUA9VuLS4ZQIBe/56lz2GzR6LdTG7m2aIiKoIiICIiAiLxxi50CDW4pxBmHpPq1DDGCT17AdSTYL898ycdfjsQ6u8loY4gN2DRoJ6CZJ3Km/iLzZ9trGhRcRSpQQR94zGb3EgdpO5VNxVQGQRLIG+rp010EBdMZpK98UZpcBIJybwDafU3UrwvCOr1BTa3W5OwG5J2CgabXPduXEnTVXY40cMobOr1BcEadB6dfdEW+hgKfgsZRfLWkGGkS4g3JI79DMeqxFtZrjY5ANSTOYbSItBNjtHqufcN55xLXecU3sLpy5A2OwLRbU9dV0fgHPmHqjLU/puP4vl9jp+iaVUuPcTqU6oFSmHgNkg9SdSBY26iLkqPr47xqtI4fPSezy+SW5GCYYCDczeT1Mhdf4nw3DYksLmNeCLOEh3WA4W30PQrQ4RyVQa7xGF0XAD2gR3BH6rPLvRrrabwD6TwypUbTFWIBOXNNiYOp0ClCA4Eeo91zrmXkWvWrhzHywRF4cAIkg6Sf8LQrc4Y6hiG0gwClThpbUZfK3VxeDr0ve1jKnSveM/Dd7XhzKmZjnS+fmveG/iJ6LHzBzFUwZZQwxFJzQC4w0kDZsGQZ3P8AlWjhnO2GxFYUw2oHtksL/ldAmZBt7r7x/BcLjiS+iC4uID2yx4ifvR5tJ0g/SZNraj+Q+camKquZWpjMG/7jJyiNi0zBPY+wV2cWkF7ACerb7RtqYVXp8u0MHR+zse7NWzX3Nt8uguBqFu8ucMODokFxc3UCDmv1m83iNgqjm/xF40KtY0Gny0j5z95z/wDAt7+i0OBc1YqnUZSD/GY8gZKgzWOsONx9YV843wjB14FdkVHuyh7fmL3XiRewiVAUOAU+G58TUeajiCKTXASDeBYxpqZVkRn555mbRw7cO0ZXuIDoI0dPltfMeg2JXMqeZoaB5qhcBbudfQe5WXEYt1ao6q8yHQQbk7yb+wCluV8Bm/1DwQS2GtO0bxtr/IXSRFw5A4Q2lLJIdlJtJJdIOXruV0DBUfFeCQMtOM0aPqAX9m/qqhyoyoap8O2YFs9Acsn2A+pC6Nh6AY0NaIAELy54zL5Lrz7dZdY6ZERF0YEREBERAREQFzD4qc4Af6Ki7zPkVHD0nJb6u+nVWP4g82NwVGGn+tUs3+0ExnP7dT6FcOq1HAOc+XuLiRAk+Y9T9SSt4z7S18AOAY27ibOdpEDXWdVqPwxsACGgAD279VJYemBPUmSf5srDyzwX7RUzO/22QXd/7fyWqjW5ewrMNSOLqmCJyNI//VxfT9VUeJY92Jql7jqfyXX+Z+ANxFAssHSC0NABiwib3jf0tZc7xPKNWkZAkdHWP/N8p9y1Z2rTwrIAEyB1C2KjW7COvResBYcj2lp6OEH1E6+ospjlvg5r1JIljTf+49P89vVaRcfhzh6nhOpuAcyrBDXTlaB96xkTsPTquh0aRAHhukf3Xt2P0/lxpcN4eKNIzZx1i/tHTspKjVaWy02H83XO3bTDxBlQtPhkAxaTEG/YzeLHaVqVHNdLK1OMwImNjbX9wqliPilSbXcw0XGkLZ2uBMiZ8uhHodt1a+FcfwmMaW0qrXSLsNnj/hN/cJqiL4dyfhabi6iRLrxIIjp1Ak/p0W3X4I6A0BhYPugQZsQRtaLDYgRpeRqcLEy1xb+c+v79V8GtVpjzNzNG4F7en7oNejRJe0OEuF5I0A2ttfvqOtsnEXEuhr2yAPKdQSR5iNbDQfwSDqkgdxoVzrjnJlV+L+00axa8uDnSTeB8vpp+Y3tYiwsytYatTytpgkTBLQ2ZM3JJvv6LlHPHMhxlUNZIosPyu1gtuS29yTHYe82T4hcyVKLHYRglzqXmeCASTPlA0E2k9D3lc4y/dHz1Z0uc2WCYJ2W4jY4dgvGqCmLMpuaXECxEaXFwJiyvFChJDG2Fx6ALQ4TgfBpAG7iPMepCvvJfBpPiPFgZ99h7b91n5c+M1Pa1jN+rDy5wsUaYt5nD6DYKXRFyxx4zS27ERFpBERAREQFG8w8ap4Si6tUNhoN3O2A+nsJW9ia7abXPeQ1rRJJ0AC4NzrzG/H4iAP8ATgODWk7WFxrmdEnppsrJsRvF+JVMTWqV6zg4GHNi8RewiwFgBfqtCgM7s8nzNADT90a6dTKxPrghrmnytLmgAWJEDX8IhaVbGlmms/qujKycMwbqr2sbqdTsANSumYLBso0QzQAT7jUnaSbrlXCeJvz0mU6nhjMDUqDV3YT90DbQn2V8/wDWHtqNpVmZw4uyOZEuDIlxAOWBuZFxoFZEqQxfMzKLSX+Z33WiziToJ2PX3W/wHmfBYqGucKb9MlQAE7QHfKfSZVW45yw3GQ7DVZcAZYZBDjBGZpEgW3A11VM4jwrEUDlr0nN7ka+jhYrFs21I7dxDk+jUaRklv4Zse/QHuIK3OE8t0cOfI0BoFhO+52AXKvh/zDi2YhlNr3OoTDqbvMANyCbsi+i6vjeMhrm0/mLrujZv1B1LRbqLaxlUbxHjBc8wf6bLaEknTQCbftCgviLzY2lRGGoEh7x5joWNOv8AxOvf1PRT/MPF8PhMO+oQ0vNgw3JfFhe8bz0uuF4rEOq1HPcZc4yT+3orjCvrCNaXAOmDpHVfeMIa4FpAPRu0dxvK1w9w1Ej+f5Q5T2WmVp4H8RMZh4Dniswfdq3dHZ4831n0V64T8RMJiHN8VxoOGgf8pP8A9gtHrC4vUbC+aVFz3BrdXfl3PYKZYy+rLZ477xuo6sWmk+MplkGznRqf7R/JWHivE/seF8Ss8Pe0ADbO86D9z2BULyzRqUsOym9xytFhYkAX0InvY2IHdc+5w44cVVNNriKbQIDZjXUTpmyiwvEJIbRWOxjq1R9eqTOZ1zaxIvl0HQKY5a4eSXVn/i/pjoD6+/8AAovA4M16oZA8MDznuDpGyutCjOVjBFh7Abre5JupraR4Fw41qgEWm3SZ19B+q6jhcOKbQxugCiuWOFCjTBIhzh9B09dyptebHeV53/o6XrqCIi2yIiICIiAiIg5N8VeZ3moMLTBDGuHiGIkxNz+EW9T6Bc4yhrcjHZcrgXTJdBvHqZ3XTvibhA3ENqRaq3pbMy36ZVzfi7GsIIEB2sdep62/RdPIjWrNmStDEcHrAeKWHKdOoA3I/dWblPhn2h4JaS0GI/E7p6Lo9Xh9GzXtEfibrt8v9ot63O6a2m3GeE42myoxzmjykHK6Sw9iFf8ADcUw1cF9RuR4b8zSXZ2DL5SSCCMw0IjQbQsPHOR2VS51E3voAHH1bp+irmJ5NxdAZqR8QbtFnf8AIdR9T2Wcvmnx/wDpvH4rn4l8ZzQajYYyK2byvabtbacu7XEgaELp3DOJtfg6X2tmYlkVM43ba4O5sfdc0+H1Bv2lprNDHZXxn8rWPaWwXTvlLiO4V7wGKa97hrRDj82pMTYtjyxqTpZXK3ObjMkxvaUw3CMPTY+vQZ/Uf6XMTaTvY63XvDMA5gzvbLnG8i28XAmBJ93HoF5xHCeM1ogtDflAnpqCDM31H1stali8VQ0PiN6O1i5sRqLbC/UrHG3HVq7ku4oHxHNd2JOemW06fkYdWncnNuST7KouqXMAAHZd/bzBSrNNOo0NebZaglpOnvc7SoDiPw5w+IBfS/ouP4JLCd/KdBPRWXj+Oizfbj9N3deP1/wrHx7kXF4aSafiMH36dx7jUfRVkOIW9svhzlb+QeDZqgq1JDemp7D8wTvJCg+AcJOIqX+Rpuep19wP1hdAx+KZhMO47gENbM31vO2u0/NtlSqw/EnmKmym3D08pc8jMdYBmGjeTuOnquZtDmtaLvcSAY7nXXTsFlr13Pe+pUIMnMDqdLnTUnYKX5ZwGYnEOm7RkB2j9Nfr6KyIleD4AYemGjWZPqZMfmrzyTwbMfEeLCJn6hsdtSoLg2ANaqANJH1j9ALrqeDwwpsDG6D8z1XH5Lzy4Tye/wANzqbbCLwL1VBERAREQEREBERBXeb+DsxFMNqEtAcSHA3EiNNLmNVyrjHIOIccrIeA4SRZzfUEwTBOhOoldn4xWLGS0SbwFFPbVp+aq9tx8g29Tvb81zvyXnxk/puY/jytVTlPhQwtIOqDw3P8tNpN2tM3dP3ngTA0C3sUDcxIO4/ll7i6hqzWsWtcWNAu6TqY6u27DusHgPZeTOpg+UDoNvU7/RejGueUfFJ2U6/5XlbGuc4W9AvGVmuaXPGUfi7dSNp/x1hbFPCgAk6de2lu50Ct45TtJuXpmpMY9gNRgcDoN/UEXAm0qTpYSm0NZTGWBY9jfXUaEzGsnYzqYQgEZvvQABoBsP537q0YaowtBOWBofS+q544zDHWM6ayyuWW6xtwrhSIYBmIAgxECYt8s/tbZaVIWAqNNN5F26tJgTpO5jcbd1TPiXzYZ+zUXkR/uFpjuG2+p9h1UFwbn3EUminVivSEeV9nCOlQX+srWqm3ScZw1jwZAI6i4m+8211PsFGjC1qBmjUIHQ3EW1m4sN+u6++Dc2YTEEZKpo1dmVdJ0s7Q69Z7KbrPLPnZE/fbpqdhI0vsoI/Cc1keXEUy0/ibdu30ud4WrxrlrB44Zmhocb56dne439SCtzEYJr7th2sxaP8AhN9tALm5UBT4G41B4Lywzcg2AGUXGh0I6ydk0bfGG4JTwgLGGQwXLjGl9f3g3n8K5zzTxU4qtliaQBaNhFhteT02EK2fEzjzKcYelr5RUjcujy+41216rnpplrS1vme4yJN7uudL9FqI2MBhTWqtY0+VjiHx2AET2tZXWjSnKxltQOwG60OF4IUacQMxu491d+TeC53Z3iwuf2b+5U+TPhOva1jNrHypwoUqYcRdwt2b/k6qbLl9ELwMXPDGYzS27r6avV4AvVUEREBERAREQEREGvjGgi/pPQ7fn+qoOJxbxVqUqriP/bdF3akgnS3RdEe0EEESDqFUuZODVSQfNVpjQAAvb+hd6zPqpWpWhgWBjRMviYsJE6+u+/puvnGnNlp0zmDj5gTlOUSS2XaWCiqniNcSx7coA8pBAAA3abs0107o3ibQ4CvTDDvnBLSOoP8AlOXWl13ttU253T5iAfKCBd2xMW9Pr6bbXtdmhwd4Zh0fiABP0BsOnqVqYjiH9Oo6mBIBIdMtiCbdSdPQ91t8ucLfTpvc7zVqx8SoBYNLgBlAPYD2HdW5fUZmLap021HMNM5mBpzOGmedAe0fqtLmvmMYWjlZHiOs0fufRTWFeIDWRJJnaB1AOuo+oKr/ADVwSnVyiqxwcJ/qMMkN7zIJJW7lrpmTfbmnh5ruccxMkncm/wBVj8KZg6Kc4jylVYC6kRWYPw2eLTdh/aVB5i3yubBGo0+oKsox1GkaiFN8D5sxOGEU6pLbAUnjM0zsAfl9oUQ9+awPrP8AlTPJ3BzVrNcR5fu+gsXfqB7lVFu5i4xU+zMfhs1N5GZxYJBcB8t5IbJJGo+i9/8A7B9LBeJWaBWIhh3cQCZPYd1aagZTpkugNYJOkAAT+i4hzTxk4rEWH9IS1rdg3QCOp3/7KSLa0TWNR7qj3SH30M9Se5KlOWcFnIxDxBiGg9j07fzRRmDwvjVBTaYbTd5o0sNJ7TorpRpfKxtrwOwha6ndRvcHwRrVBAkWA7u/7arqvDsKKTGsHuep3KheUuEilTDyLkQ2dY3PqVPsddefHed53/X+P7dL10zoiLTIiIgIiICIiAiIgIiICIiCN4jwanV1bfqNfqqpxfld0QRnA0gw4T30d7j3V9XkdVd/s25pw+lTpnI6xLgQ1wMTHe2oFpOmqncQ1zKcgEuIJnt0FpBPp26KwY7hNOqIc0fRV/i2AqYRhqUnuexoJcxwkQOkXHss9zztrcqM4eH0waz2kku8rNh8wEXI/EZGxAVjGJztbLRMdZ12n/yq9y7znhqoyk5NQQ/zM/y0eoi2qtjhSqAWiRDXNNo0s5uy3jlGLK1cJwlmbxGtggGB39vz03Vd43wQVJ+0Uw6JLniz29GtIif011W1icPXFYXczLc5T5Ik+hFgL9OilcDxvxCWvpywWm8k+hEHfQ6gjVT76Vy7EcojOMtYBhGZzX/O1vqBHvbVdD4Bg6TKQyOaSAJy6Dt6Lcx3BKdQudSIzEQ4GDaxgg9R17LFwflk02va93lcCIaTuLm+90332a6VLnPjVKph6lOnWBcCMwG4m4B0N406Llz8E4McGeYm4zG8k3n2XW+J8gPFI/1vFbSY7wmNYGmTe5m5XOH0zTcWvBDh91wh3rBSZW+lkniY4Tw8Uaf9zhLj+3srlyhwXxH5nC2rvTZvqVCcKwxrOZAkED3JiAur8LwAo0w0a6uPUrPy3neE8+/4ax6m2V9hAWOifMFndSleMowZXSWaYZURFhRERAREQEREBERAREQEREBERAXjl6vCgqvMfJuHxQktNN4uH0/K4H2191TX8O4lw52ak416Y/DZ/uw+V36rrLaa8fRBW9y+k2ovA+e2PeKeIaaT3bEWM3u03HS0j0Vqw+BpOaHU8gmfk+SSen81K1eLcp0MQQ57Rnb8rxZw9CP0WjhOVatAE0sS7NqLajo4aO9Viyzzter6seCwgYDu46lavEmOfUbTnK0gknv+5WvQx2KaIqYcP/upuA//AC5fVXGVHiDg3H/5PYPzlc/k/KarWH43ZRwApvDQ8uDvmBOgjWx6wtbjPB6NRv8AqGscJjTzQNAwah21ltUMPXNg2lQHbzv+pgLdwvDmsOYy9/43mT7dPZTCWTUi5XfqL5d4AygJDSALMa4y5o7nqp8L1F0xmmLdiIiqCIiAiIgIiICIiAiIgIiICIiAiIgIiICIiAiIgIiICIiAiIgIiICIiAiIgIiICIiAiIg//9k="/>
          <p:cNvSpPr/>
          <p:nvPr/>
        </p:nvSpPr>
        <p:spPr>
          <a:xfrm>
            <a:off x="155576" y="-1851029"/>
            <a:ext cx="3962396" cy="38576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3" name="Picture 16" descr="3117  Double-Ridged Guide Antenn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4166" y="6012088"/>
            <a:ext cx="1296143" cy="9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D:\IAR-OBS\RFI\RFI-FASE_II\Documents\Fotos\DSC07271.JPG"/>
          <p:cNvPicPr>
            <a:picLocks noChangeAspect="1"/>
          </p:cNvPicPr>
          <p:nvPr/>
        </p:nvPicPr>
        <p:blipFill>
          <a:blip r:embed="rId4"/>
          <a:srcRect l="12242" t="18389" r="2583" b="24242"/>
          <a:stretch>
            <a:fillRect/>
          </a:stretch>
        </p:blipFill>
        <p:spPr>
          <a:xfrm rot="16200004">
            <a:off x="-698277" y="3181732"/>
            <a:ext cx="4276392" cy="21602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5 Rectángulo"/>
          <p:cNvSpPr/>
          <p:nvPr/>
        </p:nvSpPr>
        <p:spPr>
          <a:xfrm>
            <a:off x="2775249" y="2712704"/>
            <a:ext cx="1184943" cy="309827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DejaVu Sans"/>
                <a:cs typeface="DejaVu Sans"/>
              </a:rPr>
              <a:t>RF-BOX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" pitchFamily="16"/>
              <a:ea typeface="DejaVu Sans"/>
              <a:cs typeface="DejaVu Sans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" pitchFamily="16"/>
              <a:ea typeface="DejaVu Sans"/>
              <a:cs typeface="DejaVu Sans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" pitchFamily="16"/>
              <a:ea typeface="DejaVu Sans"/>
              <a:cs typeface="DejaVu Sans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DejaVu Sans"/>
                <a:cs typeface="DejaVu Sans"/>
              </a:rPr>
              <a:t>RF-TLMY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" pitchFamily="16"/>
              <a:ea typeface="DejaVu Sans"/>
              <a:cs typeface="DejaVu Sans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" pitchFamily="16"/>
              <a:ea typeface="DejaVu Sans"/>
              <a:cs typeface="DejaVu Sans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" pitchFamily="16"/>
              <a:ea typeface="DejaVu Sans"/>
              <a:cs typeface="DejaVu Sans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DejaVu Sans"/>
                <a:cs typeface="DejaVu Sans"/>
              </a:rPr>
              <a:t>PDU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/>
          <p:nvPr/>
        </p:nvSpPr>
        <p:spPr>
          <a:xfrm>
            <a:off x="7488588" y="6948187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4910AB-FDF1-4C2B-91DF-B562B9E36C77}" type="slidenum">
              <a:t>16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2332798" y="301322"/>
            <a:ext cx="754272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IAR New Development, 2014 </a:t>
            </a:r>
          </a:p>
        </p:txBody>
      </p:sp>
      <p:sp>
        <p:nvSpPr>
          <p:cNvPr id="4" name="3 Marcador de texto"/>
          <p:cNvSpPr txBox="1"/>
          <p:nvPr/>
        </p:nvSpPr>
        <p:spPr>
          <a:xfrm>
            <a:off x="117783" y="1493388"/>
            <a:ext cx="5544619" cy="2664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Software Description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Controls the PDU unit, RF-Ctrl Unit and Rotor Unit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Configure and reads the Spectrum Analyzer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Web page for monitoring system status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Measurements configuration from external file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Run's on Linux PC or Linux SBC (like BeagleBone)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BeagleBone  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SBC present a Smaller size then PC (CreditCard Format).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More sensitive to loss of power (OS stored in uSD).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 l="34462" t="11610" r="36076" b="14563"/>
          <a:stretch>
            <a:fillRect/>
          </a:stretch>
        </p:blipFill>
        <p:spPr>
          <a:xfrm>
            <a:off x="6048426" y="1403576"/>
            <a:ext cx="3827093" cy="54168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8 Rectángulo"/>
          <p:cNvSpPr/>
          <p:nvPr/>
        </p:nvSpPr>
        <p:spPr>
          <a:xfrm>
            <a:off x="1458912" y="4313237"/>
            <a:ext cx="2664296" cy="16004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#</a:t>
            </a:r>
            <a:r>
              <a:rPr lang="es-AR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Configuration</a:t>
            </a: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es-AR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Sample</a:t>
            </a: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2.0 3.0 30 0 0 0 52 2 8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3.0 4.0 30 0 0 0 52 2 8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…………………………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17.0 18.0 30 0 0 0 52 2 8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# </a:t>
            </a:r>
            <a:r>
              <a:rPr lang="es-AR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End</a:t>
            </a: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of File</a:t>
            </a:r>
          </a:p>
        </p:txBody>
      </p:sp>
      <p:sp>
        <p:nvSpPr>
          <p:cNvPr id="7" name="10 Rectángulo"/>
          <p:cNvSpPr/>
          <p:nvPr/>
        </p:nvSpPr>
        <p:spPr>
          <a:xfrm>
            <a:off x="315912" y="6527416"/>
            <a:ext cx="4374142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http://www.iar-conicet.gov.ar/~ggancio/rfi/rfi_stat.html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/>
          <p:nvPr/>
        </p:nvSpPr>
        <p:spPr>
          <a:xfrm>
            <a:off x="7488588" y="6948187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30C011-5347-47A2-B6FA-ED7917974BB8}" type="slidenum">
              <a:t>17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3" name="Picture 1" descr="D:\IAR-OBS\RFI\RFI-FASE_II\Documents\Diagrams\OBS-RFI-00203-DR-RF_Stage_diagram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9788" y="1831771"/>
            <a:ext cx="4896547" cy="2448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635447" y="1506940"/>
            <a:ext cx="2518641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DejaVu Sans"/>
                <a:cs typeface="DejaVu Sans"/>
              </a:rPr>
              <a:t>System Block Diagram</a:t>
            </a:r>
          </a:p>
        </p:txBody>
      </p:sp>
      <p:pic>
        <p:nvPicPr>
          <p:cNvPr id="5" name="Picture 3" descr="D:\IAR-OBS\RFI\RFI-FASE_II\Documents\Fotos\DSC072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68507" y="4283890"/>
            <a:ext cx="2159995" cy="161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IAR-OBS\RFI\RFI-FASE_II\Documents\Fotos\DSC072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00354" y="1691603"/>
            <a:ext cx="2159995" cy="16199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Marcador de texto"/>
          <p:cNvSpPr txBox="1"/>
          <p:nvPr/>
        </p:nvSpPr>
        <p:spPr>
          <a:xfrm>
            <a:off x="5400354" y="3347792"/>
            <a:ext cx="4320229" cy="864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x2 LNA ~38dB Gain NF~2.5dB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RF Switch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Noise Source NoiseWave ENR23dB + 20dBAT</a:t>
            </a:r>
            <a:endParaRPr lang="en-US" sz="1400" b="0" i="0" u="none" strike="noStrike" kern="1200" cap="none" spc="0" baseline="0">
              <a:solidFill>
                <a:srgbClr val="FF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</p:txBody>
      </p:sp>
      <p:sp>
        <p:nvSpPr>
          <p:cNvPr id="8" name="3 Marcador de texto"/>
          <p:cNvSpPr txBox="1"/>
          <p:nvPr/>
        </p:nvSpPr>
        <p:spPr>
          <a:xfrm>
            <a:off x="6048179" y="5940079"/>
            <a:ext cx="4032449" cy="864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Voltage &amp; LNA Temperature measurements.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RF-Switch &amp; Noise Source Control.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RS-232 Communication.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5"/>
          <a:srcRect l="7754" t="22438" r="19427" b="31297"/>
          <a:stretch>
            <a:fillRect/>
          </a:stretch>
        </p:blipFill>
        <p:spPr>
          <a:xfrm>
            <a:off x="143771" y="4344087"/>
            <a:ext cx="5760637" cy="2304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Shape 1"/>
          <p:cNvSpPr txBox="1"/>
          <p:nvPr/>
        </p:nvSpPr>
        <p:spPr>
          <a:xfrm>
            <a:off x="2332798" y="301322"/>
            <a:ext cx="754272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IAR New Development, 2014 </a:t>
            </a:r>
          </a:p>
        </p:txBody>
      </p:sp>
      <p:sp>
        <p:nvSpPr>
          <p:cNvPr id="12" name="15 Rectángulo"/>
          <p:cNvSpPr/>
          <p:nvPr/>
        </p:nvSpPr>
        <p:spPr>
          <a:xfrm>
            <a:off x="3782878" y="6640410"/>
            <a:ext cx="2256839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16"/>
                <a:ea typeface="DejaVu Sans"/>
                <a:cs typeface="Arial" pitchFamily="2"/>
              </a:rPr>
              <a:t>Estimated Values @2GHz</a:t>
            </a:r>
            <a:endParaRPr lang="es-AR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3" name="Picture 14" descr="D:\IAR-OBS\RFI\RFI-FASE_II\CAD\Render_2.jpg"/>
          <p:cNvPicPr>
            <a:picLocks noChangeAspect="1"/>
          </p:cNvPicPr>
          <p:nvPr/>
        </p:nvPicPr>
        <p:blipFill>
          <a:blip r:embed="rId6"/>
          <a:srcRect l="15558" r="24433"/>
          <a:stretch>
            <a:fillRect/>
          </a:stretch>
        </p:blipFill>
        <p:spPr>
          <a:xfrm>
            <a:off x="7704606" y="1691603"/>
            <a:ext cx="2155067" cy="1619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2332798" y="301322"/>
            <a:ext cx="754272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IAR New Development, 2014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5780" y="1331567"/>
            <a:ext cx="2518705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" pitchFamily="16"/>
                <a:ea typeface="DejaVu Sans"/>
                <a:cs typeface="DejaVu Sans"/>
              </a:rPr>
              <a:t>Custom Antenna Rotor</a:t>
            </a:r>
          </a:p>
        </p:txBody>
      </p:sp>
      <p:sp>
        <p:nvSpPr>
          <p:cNvPr id="8" name="3 Marcador de texto"/>
          <p:cNvSpPr txBox="1"/>
          <p:nvPr/>
        </p:nvSpPr>
        <p:spPr>
          <a:xfrm>
            <a:off x="3067470" y="1521686"/>
            <a:ext cx="4479504" cy="51125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Custom Design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Robust.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Small Size – (..Almost Lightweight..).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Simple Installation.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2"/>
                <a:ea typeface="Arial" pitchFamily="2"/>
                <a:cs typeface="Arial" pitchFamily="2"/>
              </a:rPr>
              <a:t>Easy to disassemble for repair / verification.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Spatial Coverage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355° in Azimuth with ~5° resolution.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0° to 90° for Mechanical Polarization change.</a:t>
            </a:r>
            <a:endParaRPr lang="en-US" sz="1200" b="0" i="0" u="none" strike="noStrike" kern="1200" cap="none" spc="0" baseline="0" dirty="0">
              <a:solidFill>
                <a:srgbClr val="FF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FF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Remote Control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Serial Interface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16"/>
                <a:ea typeface="Arial" pitchFamily="2"/>
                <a:cs typeface="Arial" pitchFamily="2"/>
              </a:rPr>
              <a:t>Position measurement with magnetometer &amp; Potentiometer.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FF"/>
                </a:solidFill>
                <a:uFillTx/>
                <a:latin typeface="" pitchFamily="16"/>
                <a:ea typeface="Arial" pitchFamily="2"/>
                <a:cs typeface="Arial" pitchFamily="2"/>
              </a:rPr>
              <a:t>RF signal thru RF rotary Joint</a:t>
            </a:r>
          </a:p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" pitchFamily="16"/>
              <a:ea typeface="Arial" pitchFamily="2"/>
              <a:cs typeface="Arial" pitchFamily="2"/>
            </a:endParaRPr>
          </a:p>
        </p:txBody>
      </p:sp>
      <p:pic>
        <p:nvPicPr>
          <p:cNvPr id="9" name="Picture 1" descr="D:\IAR-OBS\RFI\RFI-FASE_II\Documents\Fotos\DSCF1004.JPG"/>
          <p:cNvPicPr>
            <a:picLocks noChangeAspect="1"/>
          </p:cNvPicPr>
          <p:nvPr/>
        </p:nvPicPr>
        <p:blipFill>
          <a:blip r:embed="rId2"/>
          <a:srcRect l="8890" t="8104" r="12367" b="12367"/>
          <a:stretch>
            <a:fillRect/>
          </a:stretch>
        </p:blipFill>
        <p:spPr>
          <a:xfrm>
            <a:off x="7584241" y="4288406"/>
            <a:ext cx="1872206" cy="252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Documents\IAR\RFI\RFI-FASE_II\Documents\Fotos\IMG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14973" r="27442" b="18899"/>
          <a:stretch/>
        </p:blipFill>
        <p:spPr bwMode="auto">
          <a:xfrm>
            <a:off x="7584241" y="1516234"/>
            <a:ext cx="2150984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IAR\RFI\RFI-FASE_II\Documents\Fotos\IMG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8" r="8219" b="32449"/>
          <a:stretch/>
        </p:blipFill>
        <p:spPr bwMode="auto">
          <a:xfrm>
            <a:off x="207842" y="1951037"/>
            <a:ext cx="2484932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2332798" y="301322"/>
            <a:ext cx="754272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 data </a:t>
            </a:r>
            <a:r>
              <a:rPr lang="en-US" sz="22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processing and study</a:t>
            </a:r>
            <a:endParaRPr lang="en-US" sz="22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4" name="Picture 1" descr="D:\IAR-OBS\RFI\RFI-FASE_II\Meas\20140311_mode_02_SA_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2157" y="1691603"/>
            <a:ext cx="3119996" cy="234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IAR-OBS\RFI\RFI-FASE_II\Meas\20140311_mode_02_RF_Gai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68507" y="1691603"/>
            <a:ext cx="3119996" cy="234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D:\IAR-OBS\RFI\RFI-FASE_II\Meas\20140311_mode_02_RF_Tem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72157" y="4139872"/>
            <a:ext cx="3119996" cy="234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IAR-OBS\RFI\RFI-FASE_II\Meas\20140311_mode_02_SA_FLUX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68507" y="4139872"/>
            <a:ext cx="3119996" cy="23400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8 Rectángulo"/>
          <p:cNvSpPr/>
          <p:nvPr/>
        </p:nvSpPr>
        <p:spPr>
          <a:xfrm>
            <a:off x="215780" y="1619594"/>
            <a:ext cx="3669532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Off-Line Process Math's with Octave Scripts</a:t>
            </a:r>
          </a:p>
        </p:txBody>
      </p:sp>
      <p:sp>
        <p:nvSpPr>
          <p:cNvPr id="9" name="Rectangle 6"/>
          <p:cNvSpPr/>
          <p:nvPr/>
        </p:nvSpPr>
        <p:spPr>
          <a:xfrm>
            <a:off x="0" y="0"/>
            <a:ext cx="10080629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10" name="12 Objeto"/>
          <p:cNvGraphicFramePr/>
          <p:nvPr/>
        </p:nvGraphicFramePr>
        <p:xfrm>
          <a:off x="215780" y="1979639"/>
          <a:ext cx="4176467" cy="326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4076700" imgH="3378200" progId="Equation.3">
                  <p:embed/>
                </p:oleObj>
              </mc:Choice>
              <mc:Fallback>
                <p:oleObj name="Equation" r:id="rId7" imgW="4076700" imgH="337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780" y="1979639"/>
                        <a:ext cx="4176467" cy="3263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3 Rectángulo"/>
          <p:cNvSpPr/>
          <p:nvPr/>
        </p:nvSpPr>
        <p:spPr>
          <a:xfrm>
            <a:off x="0" y="6012088"/>
            <a:ext cx="4752529" cy="769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References: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SSSM System Design Considerations (R.P. Millenaar – Astron)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SKA site Spectrum Monitoring (Boonstra / Millenaar – SKA)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1-14GHz TIGO RFI Monitoring System (Gancio / Larrarte – IAR)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15780" y="5292007"/>
            <a:ext cx="3470568" cy="73866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Analysis thru direction of measurement.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Peaks above noise floor.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Percentage thru time of measurement.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2468880" y="301322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Outline</a:t>
            </a:r>
          </a:p>
        </p:txBody>
      </p:sp>
      <p:sp>
        <p:nvSpPr>
          <p:cNvPr id="4" name="TextShape 2"/>
          <p:cNvSpPr txBox="1"/>
          <p:nvPr/>
        </p:nvSpPr>
        <p:spPr>
          <a:xfrm>
            <a:off x="498293" y="1586163"/>
            <a:ext cx="8870036" cy="307727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</a:t>
            </a:r>
            <a:r>
              <a:rPr lang="en-US" sz="18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IAR, Brief introduction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Equipment &amp; measurements for RFI-SKA campaign, 2005 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Equipment &amp; measurements for RFI-TIGO campaign, 2012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RFI equipment &amp; measurements, IAR </a:t>
            </a:r>
            <a:r>
              <a:rPr lang="en-US" sz="18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development</a:t>
            </a:r>
            <a:r>
              <a:rPr lang="en-US" sz="1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, 2013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RFI data </a:t>
            </a:r>
            <a:r>
              <a:rPr lang="en-US" sz="18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processing and study.</a:t>
            </a:r>
            <a:endParaRPr lang="en-US" sz="1800" b="1" i="1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5780" y="4355899"/>
            <a:ext cx="9679015" cy="233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6"/>
          <p:cNvSpPr/>
          <p:nvPr/>
        </p:nvSpPr>
        <p:spPr>
          <a:xfrm>
            <a:off x="96776" y="1613923"/>
            <a:ext cx="6772336" cy="310680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Radio Astronomy uses frequency spectra to study astronomical phenomena</a:t>
            </a:r>
            <a:r>
              <a:rPr lang="en-US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The signals under study are: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Very </a:t>
            </a: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Low Power – Noise Like – Bandwidth dependent</a:t>
            </a:r>
            <a:r>
              <a:rPr lang="en-US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According </a:t>
            </a: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to the phenomena different frequencies and bandwidth are used, e.g.: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	IAR 1420MHz@5MHz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	TIGO 227MHz@150MHz &amp; 8500MHz@1000MHz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	SKA </a:t>
            </a:r>
            <a:r>
              <a:rPr lang="en-US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100MHz-20000MHz@4000MHz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When </a:t>
            </a: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RF Interference appears….</a:t>
            </a:r>
            <a:endParaRPr lang="en-US" sz="14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Mask the phenomena under study.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Saturates low noise amplifiers affecting linearity, </a:t>
            </a:r>
            <a:endParaRPr lang="en-US" sz="14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 </a:t>
            </a: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possible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damage to receiver</a:t>
            </a: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As a result: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457200" marR="0" lvl="2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Loss of Sensitivity.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914400" marR="0" lvl="2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Loss of astronomical data.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1371600" marR="0" lvl="3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Loss of observation </a:t>
            </a: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Time.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tarSymbol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314" y="4693738"/>
            <a:ext cx="4709812" cy="19679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4 Rectángulo"/>
          <p:cNvSpPr/>
          <p:nvPr/>
        </p:nvSpPr>
        <p:spPr>
          <a:xfrm>
            <a:off x="5042670" y="6665345"/>
            <a:ext cx="5037955" cy="2616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“</a:t>
            </a:r>
            <a:r>
              <a:rPr lang="en-US" sz="105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Mediciones</a:t>
            </a:r>
            <a:r>
              <a:rPr lang="en-US" sz="105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de </a:t>
            </a:r>
            <a:r>
              <a:rPr lang="en-US" sz="105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contraste</a:t>
            </a:r>
            <a:r>
              <a:rPr lang="en-US" sz="105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, </a:t>
            </a:r>
            <a:r>
              <a:rPr lang="en-US" sz="105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Radiometro</a:t>
            </a:r>
            <a:r>
              <a:rPr lang="en-US" sz="105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en-US" sz="105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Antena</a:t>
            </a:r>
            <a:r>
              <a:rPr lang="en-US" sz="105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I, </a:t>
            </a:r>
            <a:r>
              <a:rPr lang="en-US" sz="105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M.Salibe</a:t>
            </a:r>
            <a:r>
              <a:rPr lang="en-US" sz="105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, </a:t>
            </a:r>
            <a:r>
              <a:rPr lang="en-US" sz="105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D.Perilli</a:t>
            </a:r>
            <a:r>
              <a:rPr lang="en-US" sz="105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, </a:t>
            </a:r>
            <a:r>
              <a:rPr lang="en-US" sz="105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J.J.Larrarte</a:t>
            </a:r>
            <a:r>
              <a:rPr lang="en-US" sz="105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.”</a:t>
            </a:r>
          </a:p>
        </p:txBody>
      </p:sp>
      <p:sp>
        <p:nvSpPr>
          <p:cNvPr id="6" name="TextShape 1"/>
          <p:cNvSpPr txBox="1"/>
          <p:nvPr/>
        </p:nvSpPr>
        <p:spPr>
          <a:xfrm>
            <a:off x="2332798" y="301322"/>
            <a:ext cx="754272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 data </a:t>
            </a:r>
            <a:r>
              <a:rPr lang="en-US" sz="22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processing and study</a:t>
            </a:r>
            <a:endParaRPr lang="en-US" sz="22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279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87312" y="1548597"/>
            <a:ext cx="4495800" cy="31432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RFI Identification for </a:t>
            </a:r>
            <a:r>
              <a:rPr lang="en-US" sz="1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Radio observatories: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Local Interference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Self Generated RFI, Computer, Networks, Power Lines, etc</a:t>
            </a: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External Interference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Radio Links, Cell Phone Masts, TV, FM, Radar, etc</a:t>
            </a: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Study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of Interference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Power Spectra – Frequency – Bandwidth – Modulation. Duration over days: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Continue – Random</a:t>
            </a: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1" u="none" strike="noStrike" kern="1200" cap="none" spc="0" baseline="0" dirty="0">
              <a:solidFill>
                <a:schemeClr val="accent2">
                  <a:lumMod val="50000"/>
                </a:schemeClr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4098" name="Picture 2" descr="D:\Downloads\22087308493_e514974931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58" y="3475037"/>
            <a:ext cx="5154807" cy="34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65859" y="2501097"/>
            <a:ext cx="5139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rial"/>
                <a:ea typeface="DejaVu Sans"/>
                <a:cs typeface="DejaVu Sans"/>
              </a:rPr>
              <a:t>Work with the Communications Agencies of Governments.</a:t>
            </a:r>
          </a:p>
          <a:p>
            <a:pPr lvl="1"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rial"/>
                <a:ea typeface="DejaVu Sans"/>
                <a:cs typeface="DejaVu Sans"/>
              </a:rPr>
              <a:t>Spectrum Allocation, Radio Quiet zones.</a:t>
            </a:r>
          </a:p>
          <a:p>
            <a:pPr lvl="1"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i="1" dirty="0">
              <a:solidFill>
                <a:schemeClr val="accent2">
                  <a:lumMod val="50000"/>
                </a:schemeClr>
              </a:solidFill>
              <a:latin typeface="Arial"/>
              <a:ea typeface="DejaVu Sans"/>
              <a:cs typeface="DejaVu Sans"/>
            </a:endParaRPr>
          </a:p>
          <a:p>
            <a:pP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rial"/>
                <a:ea typeface="DejaVu Sans"/>
                <a:cs typeface="DejaVu Sans"/>
              </a:rPr>
              <a:t>IAR was present at the WRC-15</a:t>
            </a:r>
          </a:p>
        </p:txBody>
      </p:sp>
      <p:sp>
        <p:nvSpPr>
          <p:cNvPr id="5" name="TextShape 1"/>
          <p:cNvSpPr txBox="1"/>
          <p:nvPr/>
        </p:nvSpPr>
        <p:spPr>
          <a:xfrm>
            <a:off x="2332798" y="301322"/>
            <a:ext cx="754272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 data </a:t>
            </a:r>
            <a:r>
              <a:rPr lang="en-US" sz="22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processing and study</a:t>
            </a:r>
            <a:endParaRPr lang="en-US" sz="22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623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/>
          <p:nvPr/>
        </p:nvSpPr>
        <p:spPr>
          <a:xfrm>
            <a:off x="7488588" y="6948187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ABA58F-FAAD-49BC-A973-DDF310D0C62A}" type="slidenum">
              <a:t>22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6"/>
          <p:cNvSpPr/>
          <p:nvPr/>
        </p:nvSpPr>
        <p:spPr>
          <a:xfrm>
            <a:off x="359788" y="1619594"/>
            <a:ext cx="8748723" cy="22892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Some Links of interest…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Instituto</a:t>
            </a: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</a:t>
            </a:r>
            <a:r>
              <a:rPr lang="en-US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Argentino</a:t>
            </a: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de </a:t>
            </a:r>
            <a:r>
              <a:rPr lang="en-US" sz="16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Radioastronomía</a:t>
            </a:r>
            <a:endParaRPr lang="en-US" sz="16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	</a:t>
            </a: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  <a:hlinkClick r:id="rId2"/>
              </a:rPr>
              <a:t>http://www.iar.unlp.edu.ar/proyectos.htm</a:t>
            </a: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 – </a:t>
            </a: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  <a:hlinkClick r:id="rId3"/>
              </a:rPr>
              <a:t>ggancio@iar-conicet.gov.ar</a:t>
            </a:r>
            <a:endParaRPr lang="en-US" sz="16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RFI Monitor System web page (English)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	</a:t>
            </a: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  <a:hlinkClick r:id="rId4"/>
              </a:rPr>
              <a:t>http://www.iar.unlp.edu.ar/rfi-eng.htm</a:t>
            </a:r>
            <a:endParaRPr lang="en-US" sz="16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Online Data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	</a:t>
            </a:r>
            <a:r>
              <a:rPr lang="en-US" sz="1600" b="0" i="1" u="sng" strike="noStrike" kern="1200" cap="none" spc="0" baseline="0" dirty="0">
                <a:solidFill>
                  <a:srgbClr val="0000FF"/>
                </a:solidFill>
                <a:uFillTx/>
                <a:latin typeface="Calibri"/>
                <a:ea typeface="DejaVu Sans"/>
                <a:cs typeface="DejaVu Sans"/>
                <a:hlinkClick r:id="rId5"/>
              </a:rPr>
              <a:t>http://www.iar.unlp.edu.ar/~ggancio/rfi/rfi_stat.html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tarSymbol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505" y="4073633"/>
            <a:ext cx="3336837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stomShape 5"/>
          <p:cNvSpPr/>
          <p:nvPr/>
        </p:nvSpPr>
        <p:spPr>
          <a:xfrm>
            <a:off x="4032202" y="539477"/>
            <a:ext cx="5760637" cy="4557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u="none" strike="noStrike" kern="1200" cap="none" spc="0" baseline="0">
                <a:solidFill>
                  <a:srgbClr val="31859C"/>
                </a:solidFill>
                <a:uFillTx/>
                <a:latin typeface="Calibri"/>
                <a:ea typeface="DejaVu Sans"/>
                <a:cs typeface="DejaVu Sans"/>
              </a:rPr>
              <a:t>Thanks for your attention!</a:t>
            </a:r>
            <a:endParaRPr lang="en-US" sz="3200" b="1" i="0" u="none" strike="noStrike" kern="1200" cap="none" spc="0" baseline="0">
              <a:solidFill>
                <a:srgbClr val="31859C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Picture 2" descr="http://www/images/nieve0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6519" y="4073633"/>
            <a:ext cx="3535683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ma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7" y="1763612"/>
            <a:ext cx="3816422" cy="230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4 Imagen" descr="ma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363" y="1691603"/>
            <a:ext cx="4173632" cy="252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5 Imagen" descr="map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363" y="4283890"/>
            <a:ext cx="4173632" cy="2520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7 Conector recto"/>
          <p:cNvCxnSpPr/>
          <p:nvPr/>
        </p:nvCxnSpPr>
        <p:spPr>
          <a:xfrm flipV="1">
            <a:off x="2952076" y="1691603"/>
            <a:ext cx="2592287" cy="1008117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6" name="9 Conector recto"/>
          <p:cNvCxnSpPr/>
          <p:nvPr/>
        </p:nvCxnSpPr>
        <p:spPr>
          <a:xfrm flipH="1" flipV="1">
            <a:off x="2952076" y="2699720"/>
            <a:ext cx="2592287" cy="1512161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7" name="11 Conector recto"/>
          <p:cNvCxnSpPr/>
          <p:nvPr/>
        </p:nvCxnSpPr>
        <p:spPr>
          <a:xfrm flipH="1" flipV="1">
            <a:off x="7488588" y="3131765"/>
            <a:ext cx="2232242" cy="1152125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8" name="13 Conector recto"/>
          <p:cNvCxnSpPr/>
          <p:nvPr/>
        </p:nvCxnSpPr>
        <p:spPr>
          <a:xfrm flipV="1">
            <a:off x="5544363" y="3131765"/>
            <a:ext cx="1944225" cy="1152125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9" name="16 Rectángulo"/>
          <p:cNvSpPr/>
          <p:nvPr/>
        </p:nvSpPr>
        <p:spPr>
          <a:xfrm>
            <a:off x="0" y="4139872"/>
            <a:ext cx="5832399" cy="263149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Instituto</a:t>
            </a:r>
            <a:r>
              <a:rPr lang="en-US" sz="1100" b="1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en-US" sz="1100" b="1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Argentino</a:t>
            </a:r>
            <a:r>
              <a:rPr lang="en-US" sz="1100" b="1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de </a:t>
            </a:r>
            <a:r>
              <a:rPr lang="en-US" sz="1100" b="1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Radioastronomía</a:t>
            </a:r>
            <a:r>
              <a:rPr lang="en-US" sz="1100" b="1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(IAR)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Consejo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Nacional de </a:t>
            </a:r>
            <a:r>
              <a:rPr lang="en-U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Investigaciones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en-U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Científicas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y </a:t>
            </a:r>
            <a:r>
              <a:rPr lang="en-U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Técnicas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(CCT La Plata - 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  <a:hlinkClick r:id="rId5"/>
              </a:rPr>
              <a:t>CONICET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- Director: 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  <a:hlinkClick r:id="rId6"/>
              </a:rPr>
              <a:t>Dr. E. Marcelo ARNAL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-Commitment for creation agreement: 30/10/1962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Primary Objective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Scientific research on frequency bands corresponding to hydrogen.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-First Observation: 24/3/1966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-Creation agreement :  10/12/1969 (CICPBA, CONICET, UBA, UNLP)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-12/11/85  -&gt; Depends only on CONICET.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Latitude : -34</a:t>
            </a:r>
            <a:r>
              <a:rPr lang="en-US" sz="1100" b="0" i="1" u="none" strike="noStrike" kern="1200" cap="none" spc="0" baseline="3000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°</a:t>
            </a:r>
            <a:r>
              <a:rPr lang="en-US" sz="11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51</a:t>
            </a:r>
            <a:r>
              <a:rPr lang="en-US" sz="1100" b="0" i="1" u="none" strike="noStrike" kern="1200" cap="none" spc="0" baseline="3000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'</a:t>
            </a:r>
            <a:r>
              <a:rPr lang="en-US" sz="11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57</a:t>
            </a:r>
            <a:r>
              <a:rPr lang="en-US" sz="1100" b="0" i="1" u="none" strike="noStrike" kern="1200" cap="none" spc="0" baseline="3000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"</a:t>
            </a:r>
            <a:r>
              <a:rPr lang="en-US" sz="11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.35   Longitude : 58</a:t>
            </a:r>
            <a:r>
              <a:rPr lang="en-US" sz="1100" b="0" i="1" u="none" strike="noStrike" kern="1200" cap="none" spc="0" baseline="3000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°</a:t>
            </a:r>
            <a:r>
              <a:rPr lang="en-US" sz="11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08</a:t>
            </a:r>
            <a:r>
              <a:rPr lang="en-US" sz="1100" b="0" i="1" u="none" strike="noStrike" kern="1200" cap="none" spc="0" baseline="3000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'</a:t>
            </a:r>
            <a:r>
              <a:rPr lang="en-US" sz="11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25</a:t>
            </a:r>
            <a:r>
              <a:rPr lang="en-US" sz="1100" b="0" i="1" u="none" strike="noStrike" kern="1200" cap="none" spc="0" baseline="3000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"</a:t>
            </a:r>
            <a:r>
              <a:rPr lang="en-US" sz="1100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.04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2515678" y="292324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ea typeface="DejaVu Sans"/>
                <a:cs typeface="DejaVu Sans"/>
              </a:rPr>
              <a:t>Brief introduction to IAR</a:t>
            </a:r>
            <a:endParaRPr lang="en-US" sz="22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6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515678" y="292324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ea typeface="DejaVu Sans"/>
                <a:cs typeface="DejaVu Sans"/>
              </a:rPr>
              <a:t>Brief introduction to IAR</a:t>
            </a:r>
            <a:endParaRPr lang="en-US" sz="22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143771" y="1316351"/>
            <a:ext cx="4176467" cy="4762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464646"/>
                </a:solidFill>
                <a:uFillTx/>
                <a:latin typeface="Lucida Sans Unicode"/>
                <a:ea typeface="DejaVu Sans"/>
                <a:cs typeface="DejaVu Sans"/>
              </a:rPr>
              <a:t>Current Instrumentation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2" y="1691603"/>
            <a:ext cx="3679920" cy="153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://www/images/e-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512" y="3482519"/>
            <a:ext cx="3124504" cy="2359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15839" y="6013032"/>
            <a:ext cx="983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1" dirty="0" smtClean="0"/>
              <a:t>As </a:t>
            </a:r>
            <a:r>
              <a:rPr lang="en-US" b="1" i="1" dirty="0" smtClean="0"/>
              <a:t>a new </a:t>
            </a:r>
            <a:r>
              <a:rPr lang="en-US" b="1" i="1" dirty="0" smtClean="0"/>
              <a:t>development we are updating the Front-End and Back-End for PULSAR observations</a:t>
            </a:r>
          </a:p>
          <a:p>
            <a:pPr algn="just"/>
            <a:r>
              <a:rPr lang="en-US" b="1" i="1" dirty="0" smtClean="0"/>
              <a:t>With the a</a:t>
            </a:r>
            <a:r>
              <a:rPr lang="en-US" b="1" i="1" dirty="0" smtClean="0"/>
              <a:t>im </a:t>
            </a:r>
            <a:r>
              <a:rPr lang="en-US" b="1" i="1" dirty="0" smtClean="0"/>
              <a:t>to continuous Monitoring </a:t>
            </a:r>
            <a:r>
              <a:rPr lang="en-US" b="1" i="1" dirty="0" smtClean="0"/>
              <a:t>of </a:t>
            </a:r>
            <a:r>
              <a:rPr lang="en-US" b="1" i="1" dirty="0" smtClean="0"/>
              <a:t>known </a:t>
            </a:r>
            <a:r>
              <a:rPr lang="en-US" b="1" i="1" dirty="0" smtClean="0"/>
              <a:t>Pulsars, as a collaboration to the </a:t>
            </a:r>
            <a:r>
              <a:rPr lang="en-US" b="1" i="1" dirty="0" err="1" smtClean="0"/>
              <a:t>NanoGrav</a:t>
            </a:r>
            <a:r>
              <a:rPr lang="en-US" b="1" i="1" dirty="0" smtClean="0"/>
              <a:t> </a:t>
            </a:r>
            <a:r>
              <a:rPr lang="en-US" b="1" i="1" dirty="0" smtClean="0"/>
              <a:t>Project.</a:t>
            </a:r>
            <a:endParaRPr lang="en-US" b="1" i="1" dirty="0"/>
          </a:p>
        </p:txBody>
      </p:sp>
      <p:pic>
        <p:nvPicPr>
          <p:cNvPr id="11" name="Picture 2" descr="http://www.iar.unlp.edu.ar/images/desarrollo006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44" y="1730934"/>
            <a:ext cx="5343475" cy="42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4" y="1929731"/>
            <a:ext cx="4519239" cy="44919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Shape 1"/>
          <p:cNvSpPr txBox="1"/>
          <p:nvPr/>
        </p:nvSpPr>
        <p:spPr>
          <a:xfrm>
            <a:off x="2515678" y="292324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ea typeface="DejaVu Sans"/>
                <a:cs typeface="DejaVu Sans"/>
              </a:rPr>
              <a:t>Brief introduction to IAR</a:t>
            </a:r>
            <a:endParaRPr lang="en-US" sz="22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61034" y="1453475"/>
            <a:ext cx="7127178" cy="4762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smtClean="0">
                <a:solidFill>
                  <a:srgbClr val="464646"/>
                </a:solidFill>
                <a:uFillTx/>
                <a:latin typeface="Lucida Sans Unicode"/>
                <a:ea typeface="DejaVu Sans"/>
                <a:cs typeface="DejaVu Sans"/>
              </a:rPr>
              <a:t>New Sub/millimeter Instrumentation </a:t>
            </a:r>
            <a:r>
              <a:rPr lang="en-US" sz="2000" b="1" i="0" u="none" strike="noStrike" kern="1200" cap="none" spc="0" baseline="0" dirty="0" smtClean="0">
                <a:solidFill>
                  <a:srgbClr val="464646"/>
                </a:solidFill>
                <a:uFillTx/>
                <a:latin typeface="Lucida Sans Unicode"/>
                <a:ea typeface="DejaVu Sans"/>
                <a:cs typeface="DejaVu Sans"/>
              </a:rPr>
              <a:t>Development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287779" y="6444133"/>
            <a:ext cx="4392484" cy="3600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“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LLAMA (Long Latin American Millimeter Array )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”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2050" name="Picture 2" descr="D:\OwnCloud\IAR-LLAMA-INS-Temp\NOVA\Fotos\DSC_040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2" y="2027237"/>
            <a:ext cx="4648200" cy="30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stomShape 2"/>
          <p:cNvSpPr/>
          <p:nvPr/>
        </p:nvSpPr>
        <p:spPr>
          <a:xfrm>
            <a:off x="4964112" y="5303837"/>
            <a:ext cx="4648200" cy="76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i="1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Integration of the LLAMA </a:t>
            </a:r>
            <a:r>
              <a:rPr lang="en-US" sz="1400" i="1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Cryostat at </a:t>
            </a:r>
            <a:r>
              <a:rPr lang="en-US" sz="1400" i="1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NOVA, </a:t>
            </a:r>
            <a:r>
              <a:rPr lang="en-US" sz="1400" i="1" u="none" strike="noStrike" kern="1200" cap="none" spc="0" baseline="0" dirty="0" err="1" smtClean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Kapteyn</a:t>
            </a:r>
            <a:r>
              <a:rPr lang="en-US" sz="1400" i="1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Verdana"/>
                <a:ea typeface="Verdana"/>
                <a:cs typeface="DejaVu Sans"/>
              </a:rPr>
              <a:t>Astronomical Institute at the </a:t>
            </a:r>
            <a:r>
              <a:rPr lang="en-US" sz="1400" i="1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University </a:t>
            </a:r>
            <a:r>
              <a:rPr lang="en-US" sz="1400" i="1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of Groningen, with Band 5 (167GHz) &amp; Band 9</a:t>
            </a:r>
            <a:r>
              <a:rPr lang="en-US" sz="1400" i="1" u="none" strike="noStrike" kern="1200" cap="none" spc="0" dirty="0" smtClean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 (602GHz)</a:t>
            </a:r>
            <a:endParaRPr lang="en-US" sz="140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485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rcRect l="13969" t="8332" r="10948" b="29174"/>
          <a:stretch>
            <a:fillRect/>
          </a:stretch>
        </p:blipFill>
        <p:spPr>
          <a:xfrm>
            <a:off x="6768507" y="4427908"/>
            <a:ext cx="3096341" cy="187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79" y="2195657"/>
            <a:ext cx="2808314" cy="1656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Shape 1"/>
          <p:cNvSpPr txBox="1"/>
          <p:nvPr/>
        </p:nvSpPr>
        <p:spPr>
          <a:xfrm>
            <a:off x="2515678" y="292324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ea typeface="DejaVu Sans"/>
                <a:cs typeface="DejaVu Sans"/>
              </a:rPr>
              <a:t>Brief introduction to IAR</a:t>
            </a:r>
            <a:endParaRPr lang="en-US" sz="22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143771" y="1691603"/>
            <a:ext cx="4176467" cy="4762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464646"/>
                </a:solidFill>
                <a:uFillTx/>
                <a:latin typeface="Lucida Sans Unicode"/>
                <a:ea typeface="DejaVu Sans"/>
                <a:cs typeface="DejaVu Sans"/>
              </a:rPr>
              <a:t>Technological Facilities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Picture 2" descr="C:\Users\Harness\Desktop\Harness VEX 1-x\VEX1-A\fotos\Fotos_VEX-Fer\IMG_20130823_095157.jpg"/>
          <p:cNvPicPr>
            <a:picLocks noChangeAspect="1"/>
          </p:cNvPicPr>
          <p:nvPr/>
        </p:nvPicPr>
        <p:blipFill>
          <a:blip r:embed="rId5"/>
          <a:srcRect l="9618" r="39285"/>
          <a:stretch>
            <a:fillRect/>
          </a:stretch>
        </p:blipFill>
        <p:spPr>
          <a:xfrm>
            <a:off x="1727941" y="4499917"/>
            <a:ext cx="4896547" cy="13213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stomShape 2"/>
          <p:cNvSpPr/>
          <p:nvPr/>
        </p:nvSpPr>
        <p:spPr>
          <a:xfrm>
            <a:off x="287779" y="3851845"/>
            <a:ext cx="2016224" cy="3600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Anechoic Chamber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312121" y="3707827"/>
            <a:ext cx="2160242" cy="3600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Electronics Laboratory</a:t>
            </a:r>
          </a:p>
        </p:txBody>
      </p:sp>
      <p:sp>
        <p:nvSpPr>
          <p:cNvPr id="9" name="CustomShape 2"/>
          <p:cNvSpPr/>
          <p:nvPr/>
        </p:nvSpPr>
        <p:spPr>
          <a:xfrm>
            <a:off x="359788" y="6300115"/>
            <a:ext cx="3744413" cy="3600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Electronics Assembly Laboratory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0" name="Picture 3" descr="C:\Users\ggancio\AppData\Local\Temp\Rar$DI01.605\2012-11-22 17.30.11.jpg"/>
          <p:cNvPicPr>
            <a:picLocks noChangeAspect="1"/>
          </p:cNvPicPr>
          <p:nvPr/>
        </p:nvPicPr>
        <p:blipFill>
          <a:blip r:embed="rId6"/>
          <a:srcRect l="5071" t="16904"/>
          <a:stretch>
            <a:fillRect/>
          </a:stretch>
        </p:blipFill>
        <p:spPr>
          <a:xfrm>
            <a:off x="7200552" y="2195657"/>
            <a:ext cx="2695852" cy="176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stomShape 2"/>
          <p:cNvSpPr/>
          <p:nvPr/>
        </p:nvSpPr>
        <p:spPr>
          <a:xfrm>
            <a:off x="6336206" y="6300115"/>
            <a:ext cx="3744413" cy="3600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Open Field Antenna Measurement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2" name="Picture 4" descr="D:\Docs\fotos\lab\P1100428.JPG"/>
          <p:cNvPicPr>
            <a:picLocks noChangeAspect="1"/>
          </p:cNvPicPr>
          <p:nvPr/>
        </p:nvPicPr>
        <p:blipFill>
          <a:blip r:embed="rId7"/>
          <a:srcRect l="2141" t="7337" r="7855" b="10384"/>
          <a:stretch>
            <a:fillRect/>
          </a:stretch>
        </p:blipFill>
        <p:spPr>
          <a:xfrm>
            <a:off x="3312121" y="2195657"/>
            <a:ext cx="3624407" cy="15533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7056534" y="3923854"/>
            <a:ext cx="2880076" cy="3600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Infrared Characterization Laboratory</a:t>
            </a:r>
          </a:p>
        </p:txBody>
      </p:sp>
      <p:pic>
        <p:nvPicPr>
          <p:cNvPr id="14" name="Picture 5" descr="D:\IAR-OBS\LAB\OBS_ASI\FOTOS\FIG_4.JPG"/>
          <p:cNvPicPr>
            <a:picLocks noChangeAspect="1"/>
          </p:cNvPicPr>
          <p:nvPr/>
        </p:nvPicPr>
        <p:blipFill>
          <a:blip r:embed="rId8"/>
          <a:srcRect l="4279" t="17614" r="15709" b="3326"/>
          <a:stretch>
            <a:fillRect/>
          </a:stretch>
        </p:blipFill>
        <p:spPr>
          <a:xfrm>
            <a:off x="287779" y="4499917"/>
            <a:ext cx="1311761" cy="1728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5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 Grupo"/>
          <p:cNvGrpSpPr/>
          <p:nvPr/>
        </p:nvGrpSpPr>
        <p:grpSpPr>
          <a:xfrm>
            <a:off x="237213" y="1906277"/>
            <a:ext cx="3162068" cy="2377613"/>
            <a:chOff x="237213" y="1906277"/>
            <a:chExt cx="3162068" cy="2377613"/>
          </a:xfrm>
        </p:grpSpPr>
        <p:grpSp>
          <p:nvGrpSpPr>
            <p:cNvPr id="3" name="23 Grupo"/>
            <p:cNvGrpSpPr/>
            <p:nvPr/>
          </p:nvGrpSpPr>
          <p:grpSpPr>
            <a:xfrm>
              <a:off x="237213" y="1906277"/>
              <a:ext cx="2592287" cy="2377613"/>
              <a:chOff x="237213" y="1906277"/>
              <a:chExt cx="2592287" cy="2377613"/>
            </a:xfrm>
          </p:grpSpPr>
          <p:pic>
            <p:nvPicPr>
              <p:cNvPr id="4" name="30 Imagen"/>
              <p:cNvPicPr>
                <a:picLocks noChangeAspect="1"/>
              </p:cNvPicPr>
              <p:nvPr/>
            </p:nvPicPr>
            <p:blipFill>
              <a:blip r:embed="rId2"/>
              <a:srcRect l="16027" t="24577" r="19863" b="7838"/>
              <a:stretch>
                <a:fillRect/>
              </a:stretch>
            </p:blipFill>
            <p:spPr>
              <a:xfrm>
                <a:off x="237213" y="1906277"/>
                <a:ext cx="1584179" cy="20605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CustomShape 2"/>
              <p:cNvSpPr/>
              <p:nvPr/>
            </p:nvSpPr>
            <p:spPr>
              <a:xfrm>
                <a:off x="1245321" y="3994510"/>
                <a:ext cx="1584179" cy="289380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90004" tIns="44997" rIns="90004" bIns="44997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Verdana"/>
                    <a:ea typeface="Verdana"/>
                    <a:cs typeface="DejaVu Sans"/>
                  </a:rPr>
                  <a:t>Radiometers</a:t>
                </a: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DejaVu Sans"/>
                  <a:cs typeface="DejaVu Sans"/>
                </a:endParaRPr>
              </a:p>
            </p:txBody>
          </p:sp>
        </p:grpSp>
        <p:pic>
          <p:nvPicPr>
            <p:cNvPr id="6" name="36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5402" y="2050295"/>
              <a:ext cx="1433879" cy="18313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26 Grupo"/>
          <p:cNvGrpSpPr/>
          <p:nvPr/>
        </p:nvGrpSpPr>
        <p:grpSpPr>
          <a:xfrm>
            <a:off x="215780" y="4617610"/>
            <a:ext cx="1927802" cy="2232241"/>
            <a:chOff x="215780" y="4617610"/>
            <a:chExt cx="1927802" cy="2232241"/>
          </a:xfrm>
        </p:grpSpPr>
        <p:pic>
          <p:nvPicPr>
            <p:cNvPr id="8" name="35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779" y="4617610"/>
              <a:ext cx="1467721" cy="19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stomShape 6"/>
            <p:cNvSpPr/>
            <p:nvPr/>
          </p:nvSpPr>
          <p:spPr>
            <a:xfrm>
              <a:off x="215780" y="6489816"/>
              <a:ext cx="1927802" cy="36003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4" tIns="44997" rIns="90004" bIns="44997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  <a:ea typeface="Verdana"/>
                  <a:cs typeface="DejaVu Sans"/>
                </a:rPr>
                <a:t>Digital Design</a:t>
              </a:r>
              <a:endPara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</p:grpSp>
      <p:sp>
        <p:nvSpPr>
          <p:cNvPr id="10" name="TextShape 1"/>
          <p:cNvSpPr txBox="1"/>
          <p:nvPr/>
        </p:nvSpPr>
        <p:spPr>
          <a:xfrm>
            <a:off x="2515678" y="292324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ea typeface="DejaVu Sans"/>
                <a:cs typeface="DejaVu Sans"/>
              </a:rPr>
              <a:t>Brief introduction to IAR</a:t>
            </a:r>
            <a:endParaRPr lang="en-US" sz="2200" b="0" i="1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1" name="CustomShape 1"/>
          <p:cNvSpPr/>
          <p:nvPr/>
        </p:nvSpPr>
        <p:spPr>
          <a:xfrm>
            <a:off x="157715" y="1453475"/>
            <a:ext cx="4176467" cy="4762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464646"/>
                </a:solidFill>
                <a:uFillTx/>
                <a:latin typeface="Lucida Sans Unicode"/>
                <a:ea typeface="DejaVu Sans"/>
                <a:cs typeface="DejaVu Sans"/>
              </a:rPr>
              <a:t>Technological Developments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12" name="25 Grupo"/>
          <p:cNvGrpSpPr/>
          <p:nvPr/>
        </p:nvGrpSpPr>
        <p:grpSpPr>
          <a:xfrm>
            <a:off x="3456139" y="2195657"/>
            <a:ext cx="2004145" cy="1728197"/>
            <a:chOff x="3456139" y="2195657"/>
            <a:chExt cx="2004145" cy="1728197"/>
          </a:xfrm>
        </p:grpSpPr>
        <p:sp>
          <p:nvSpPr>
            <p:cNvPr id="13" name="CustomShape 8"/>
            <p:cNvSpPr/>
            <p:nvPr/>
          </p:nvSpPr>
          <p:spPr>
            <a:xfrm>
              <a:off x="3672157" y="3635818"/>
              <a:ext cx="1584179" cy="28803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4" tIns="44997" rIns="90004" bIns="44997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AR" sz="1400" b="1" i="0" u="none" strike="noStrike" kern="1200" cap="none" spc="0" baseline="0">
                  <a:solidFill>
                    <a:srgbClr val="000000"/>
                  </a:solidFill>
                  <a:uFillTx/>
                  <a:latin typeface="Verdana"/>
                  <a:ea typeface="Verdana"/>
                  <a:cs typeface="DejaVu Sans"/>
                </a:rPr>
                <a:t>RF </a:t>
              </a:r>
              <a:r>
                <a:rPr lang="en-US" sz="1400" b="1" i="0" u="none" strike="noStrike" kern="1200" cap="none" spc="0" baseline="0">
                  <a:solidFill>
                    <a:srgbClr val="000000"/>
                  </a:solidFill>
                  <a:uFillTx/>
                  <a:latin typeface="Verdana"/>
                  <a:ea typeface="Verdana"/>
                  <a:cs typeface="DejaVu Sans"/>
                </a:rPr>
                <a:t>Design</a:t>
              </a:r>
              <a:endPara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pic>
          <p:nvPicPr>
            <p:cNvPr id="14" name="Picture 2" descr="D:\Docs\fotos\DSC02990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456139" y="2195657"/>
              <a:ext cx="2004145" cy="14557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CustomShape 7"/>
          <p:cNvSpPr/>
          <p:nvPr/>
        </p:nvSpPr>
        <p:spPr>
          <a:xfrm>
            <a:off x="5760390" y="1619594"/>
            <a:ext cx="4032449" cy="5770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Satellite Instruments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381" y="4859953"/>
            <a:ext cx="2159995" cy="162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7"/>
          <a:srcRect l="30996"/>
          <a:stretch>
            <a:fillRect/>
          </a:stretch>
        </p:blipFill>
        <p:spPr>
          <a:xfrm>
            <a:off x="8064651" y="2987747"/>
            <a:ext cx="1872206" cy="1765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stomShape 8"/>
          <p:cNvSpPr/>
          <p:nvPr/>
        </p:nvSpPr>
        <p:spPr>
          <a:xfrm>
            <a:off x="5688381" y="4211881"/>
            <a:ext cx="2016224" cy="2880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MWR, Microwave Radiometer 23&amp;36GHz</a:t>
            </a:r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CustomShape 8"/>
          <p:cNvSpPr/>
          <p:nvPr/>
        </p:nvSpPr>
        <p:spPr>
          <a:xfrm>
            <a:off x="8136404" y="4787944"/>
            <a:ext cx="1944215" cy="3600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Pad, Data Acquisition computers</a:t>
            </a:r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0" name="CustomShape 8"/>
          <p:cNvSpPr/>
          <p:nvPr/>
        </p:nvSpPr>
        <p:spPr>
          <a:xfrm>
            <a:off x="5760390" y="6516142"/>
            <a:ext cx="2160242" cy="2880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DejaVu Sans"/>
              </a:rPr>
              <a:t>NIRST, New Infra Red Sensor Technology</a:t>
            </a:r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21" name="33 Grupo"/>
          <p:cNvGrpSpPr/>
          <p:nvPr/>
        </p:nvGrpSpPr>
        <p:grpSpPr>
          <a:xfrm>
            <a:off x="2515678" y="4576754"/>
            <a:ext cx="2619939" cy="2349944"/>
            <a:chOff x="2515678" y="4576754"/>
            <a:chExt cx="2619939" cy="2349944"/>
          </a:xfrm>
        </p:grpSpPr>
        <p:grpSp>
          <p:nvGrpSpPr>
            <p:cNvPr id="22" name="27 Grupo"/>
            <p:cNvGrpSpPr/>
            <p:nvPr/>
          </p:nvGrpSpPr>
          <p:grpSpPr>
            <a:xfrm>
              <a:off x="2515678" y="4648763"/>
              <a:ext cx="2521192" cy="2277935"/>
              <a:chOff x="2515678" y="4648763"/>
              <a:chExt cx="2521192" cy="2277935"/>
            </a:xfrm>
          </p:grpSpPr>
          <p:sp>
            <p:nvSpPr>
              <p:cNvPr id="23" name="CustomShape 5"/>
              <p:cNvSpPr/>
              <p:nvPr/>
            </p:nvSpPr>
            <p:spPr>
              <a:xfrm>
                <a:off x="2875723" y="6592979"/>
                <a:ext cx="2161147" cy="33371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90004" tIns="44997" rIns="90004" bIns="44997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Verdana"/>
                    <a:ea typeface="Verdana"/>
                    <a:cs typeface="DejaVu Sans"/>
                  </a:rPr>
                  <a:t>Antenna Design</a:t>
                </a: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DejaVu Sans"/>
                  <a:cs typeface="DejaVu Sans"/>
                </a:endParaRPr>
              </a:p>
            </p:txBody>
          </p:sp>
          <p:pic>
            <p:nvPicPr>
              <p:cNvPr id="24" name="Picture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5678" y="5872898"/>
                <a:ext cx="1171803" cy="6544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5678" y="4648763"/>
                <a:ext cx="1213920" cy="1111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" name="Picture 2" descr="http://www/images/tt-image014.jpg"/>
            <p:cNvPicPr>
              <a:picLocks noChangeAspect="1"/>
            </p:cNvPicPr>
            <p:nvPr/>
          </p:nvPicPr>
          <p:blipFill>
            <a:blip r:embed="rId10"/>
            <a:srcRect l="48316" r="12034" b="15373"/>
            <a:stretch>
              <a:fillRect/>
            </a:stretch>
          </p:blipFill>
          <p:spPr>
            <a:xfrm>
              <a:off x="3955840" y="4576754"/>
              <a:ext cx="1179777" cy="19076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1" descr="D:\IAR-OBS\MWR\MWR_CAS\Docs\Fotos\MWR\P1070372.JPG"/>
          <p:cNvPicPr>
            <a:picLocks noChangeAspect="1"/>
          </p:cNvPicPr>
          <p:nvPr/>
        </p:nvPicPr>
        <p:blipFill>
          <a:blip r:embed="rId11"/>
          <a:srcRect l="22858" t="26187" r="18567"/>
          <a:stretch>
            <a:fillRect/>
          </a:stretch>
        </p:blipFill>
        <p:spPr>
          <a:xfrm>
            <a:off x="5688381" y="2123657"/>
            <a:ext cx="2159995" cy="2041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1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58" y="4859953"/>
            <a:ext cx="3960440" cy="16561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Shape 1"/>
          <p:cNvSpPr txBox="1"/>
          <p:nvPr/>
        </p:nvSpPr>
        <p:spPr>
          <a:xfrm>
            <a:off x="2560320" y="301322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RFI-SKA campaign, 2004 </a:t>
            </a:r>
          </a:p>
        </p:txBody>
      </p:sp>
      <p:pic>
        <p:nvPicPr>
          <p:cNvPr id="6" name="Picture 3" descr="fig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12516" y="2051648"/>
            <a:ext cx="2880076" cy="215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71515" y="1403576"/>
            <a:ext cx="8496943" cy="34563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First Experience on Long Period RFI Measurements for the SKA-Site Characterization.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Located on “Pampa del Leoncito” in San Juan,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from February 2005 to March 2006.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1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RFI Measurements :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LNA’s from 100Mhz to 22GHz.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Single Pol Antennas with mechanical Pol change.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Automated acquisition for 24/7 measurements.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1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RFI Measurements Results: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Poor site for SKA-low and SKA-mid band (.07-3GHz).	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 Excellent Site for SKA-High bands (3 GHz or higher to 25-50 GHz)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/>
                <a:cs typeface="DejaVu Sans"/>
              </a:rPr>
              <a:t>	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</p:txBody>
      </p:sp>
      <p:pic>
        <p:nvPicPr>
          <p:cNvPr id="8" name="Picture 1" descr="D:\IAR-OBS\RFI\DOC\SKA_2005\CASLEO_FOTOS\oct05\100_05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12516" y="4355899"/>
            <a:ext cx="2861303" cy="215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IAR-OBS\RFI\DOC\SKA_2005\CASLEO_FOTOS\oct05\100_05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9788" y="4859953"/>
            <a:ext cx="2164009" cy="1633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8 Rectángulo"/>
          <p:cNvSpPr/>
          <p:nvPr/>
        </p:nvSpPr>
        <p:spPr>
          <a:xfrm>
            <a:off x="4319982" y="6516142"/>
            <a:ext cx="576063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DejaVu Sans"/>
                <a:cs typeface="DejaVu Sans"/>
              </a:rPr>
              <a:t>Still an Excellent Site on High bands for Future Instruments</a:t>
            </a:r>
            <a:endParaRPr lang="es-AR" sz="1800" b="1" i="0" u="none" strike="noStrike" kern="1200" cap="none" spc="0" baseline="0" dirty="0">
              <a:solidFill>
                <a:schemeClr val="accent3">
                  <a:lumMod val="50000"/>
                </a:schemeClr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2515678" y="301322"/>
            <a:ext cx="7359841" cy="12621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RFI-TIGO campaign, 2012 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3771" y="1835621"/>
            <a:ext cx="3840736" cy="28803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287779" y="4715944"/>
            <a:ext cx="3744413" cy="887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Transportable Integrated Geodetic Observatory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Concepción - Chile</a:t>
            </a:r>
          </a:p>
        </p:txBody>
      </p:sp>
      <p:sp>
        <p:nvSpPr>
          <p:cNvPr id="6" name="6 CuadroTexto"/>
          <p:cNvSpPr txBox="1"/>
          <p:nvPr/>
        </p:nvSpPr>
        <p:spPr>
          <a:xfrm>
            <a:off x="4140211" y="1475585"/>
            <a:ext cx="5832646" cy="230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TIGO, as part of the geodetic VLBI network, owns a 6mts antenna with a cryogenic receiver working in two bands: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	</a:t>
            </a:r>
            <a:r>
              <a:rPr lang="es-AR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 (2.2-2.4 GHz) &amp; X (8.0-9.0 GHz)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For their RFI concern on the new location near the IAR, a two stages of RFI measurements where conducted: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Stage 1: one month survey with IAR-RFI Equipment.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Stage 2: one month survey with BKG-RFI Equipment.</a:t>
            </a:r>
          </a:p>
        </p:txBody>
      </p:sp>
      <p:pic>
        <p:nvPicPr>
          <p:cNvPr id="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36256" y="4211881"/>
            <a:ext cx="1982976" cy="22322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9 Rectángulo"/>
          <p:cNvSpPr/>
          <p:nvPr/>
        </p:nvSpPr>
        <p:spPr>
          <a:xfrm>
            <a:off x="5040309" y="6516142"/>
            <a:ext cx="3080650" cy="3385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Dr. Hayo Hase Director of TIGO</a:t>
            </a:r>
            <a:endParaRPr lang="es-AR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9" name="Picture 2" descr="Antena VLB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56534" y="4211881"/>
            <a:ext cx="2416695" cy="225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l="17687" t="13592" r="16145" b="18095"/>
          <a:stretch>
            <a:fillRect/>
          </a:stretch>
        </p:blipFill>
        <p:spPr>
          <a:xfrm>
            <a:off x="3490914" y="180978"/>
            <a:ext cx="881060" cy="90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R IUC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1334</Words>
  <Application>Microsoft Office PowerPoint</Application>
  <PresentationFormat>Personalizado</PresentationFormat>
  <Paragraphs>280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IAR IUCAF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Guillermo Gancio</dc:creator>
  <cp:lastModifiedBy>gui-salvi</cp:lastModifiedBy>
  <cp:revision>194</cp:revision>
  <dcterms:created xsi:type="dcterms:W3CDTF">2014-04-10T02:50:52Z</dcterms:created>
  <dcterms:modified xsi:type="dcterms:W3CDTF">2017-06-07T21:26:36Z</dcterms:modified>
</cp:coreProperties>
</file>