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 id="2147483722" r:id="rId6"/>
    <p:sldMasterId id="2147483734" r:id="rId7"/>
  </p:sldMasterIdLst>
  <p:notesMasterIdLst>
    <p:notesMasterId r:id="rId32"/>
  </p:notesMasterIdLst>
  <p:sldIdLst>
    <p:sldId id="257" r:id="rId8"/>
    <p:sldId id="279" r:id="rId9"/>
    <p:sldId id="280" r:id="rId10"/>
    <p:sldId id="281" r:id="rId11"/>
    <p:sldId id="282" r:id="rId12"/>
    <p:sldId id="283" r:id="rId13"/>
    <p:sldId id="284" r:id="rId14"/>
    <p:sldId id="258" r:id="rId15"/>
    <p:sldId id="259" r:id="rId16"/>
    <p:sldId id="260" r:id="rId17"/>
    <p:sldId id="261" r:id="rId18"/>
    <p:sldId id="264" r:id="rId19"/>
    <p:sldId id="263" r:id="rId20"/>
    <p:sldId id="265" r:id="rId21"/>
    <p:sldId id="266" r:id="rId22"/>
    <p:sldId id="278" r:id="rId23"/>
    <p:sldId id="267" r:id="rId24"/>
    <p:sldId id="268" r:id="rId25"/>
    <p:sldId id="269" r:id="rId26"/>
    <p:sldId id="270" r:id="rId27"/>
    <p:sldId id="272" r:id="rId28"/>
    <p:sldId id="275" r:id="rId29"/>
    <p:sldId id="271"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wrence M Hilliard" initials="LM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98" autoAdjust="0"/>
    <p:restoredTop sz="94660"/>
  </p:normalViewPr>
  <p:slideViewPr>
    <p:cSldViewPr snapToGrid="0" showGuides="1">
      <p:cViewPr varScale="1">
        <p:scale>
          <a:sx n="116" d="100"/>
          <a:sy n="116" d="100"/>
        </p:scale>
        <p:origin x="390"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B039C-E66E-4BAD-9302-2B1FB269A90E}" type="datetimeFigureOut">
              <a:rPr lang="en-US" smtClean="0"/>
              <a:t>6/9/2017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273ED-94F9-4FAE-94B8-D0143BA440A5}" type="slidenum">
              <a:rPr lang="en-US" smtClean="0"/>
              <a:t>‹#›</a:t>
            </a:fld>
            <a:endParaRPr lang="en-US"/>
          </a:p>
        </p:txBody>
      </p:sp>
    </p:spTree>
    <p:extLst>
      <p:ext uri="{BB962C8B-B14F-4D97-AF65-F5344CB8AC3E}">
        <p14:creationId xmlns:p14="http://schemas.microsoft.com/office/powerpoint/2010/main" val="2350725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TextEdit="1"/>
          </p:cNvSpPr>
          <p:nvPr>
            <p:ph type="sldImg"/>
          </p:nvPr>
        </p:nvSpPr>
        <p:spPr bwMode="auto">
          <a:noFill/>
          <a:ln>
            <a:solidFill>
              <a:srgbClr val="000000"/>
            </a:solidFill>
            <a:miter lim="800000"/>
            <a:headEnd/>
            <a:tailEnd/>
          </a:ln>
        </p:spPr>
      </p:sp>
      <p:sp>
        <p:nvSpPr>
          <p:cNvPr id="17411" name="Rectangle 3"/>
          <p:cNvSpPr>
            <a:spLocks noGrp="1"/>
          </p:cNvSpPr>
          <p:nvPr>
            <p:ph type="body" idx="1"/>
          </p:nvPr>
        </p:nvSpPr>
        <p:spPr>
          <a:noFill/>
          <a:ln/>
        </p:spPr>
        <p:txBody>
          <a:bodyPr/>
          <a:lstStyle/>
          <a:p>
            <a:r>
              <a:rPr lang="en-US" sz="1200" kern="1200" dirty="0" smtClean="0">
                <a:solidFill>
                  <a:schemeClr val="tx1"/>
                </a:solidFill>
                <a:latin typeface="+mn-lt"/>
                <a:ea typeface="+mn-ea"/>
                <a:cs typeface="+mn-cs"/>
              </a:rPr>
              <a:t>Space Geodesy Project (SGP) </a:t>
            </a:r>
            <a:r>
              <a:rPr lang="en-US" sz="1200" kern="1200" dirty="0" err="1" smtClean="0">
                <a:solidFill>
                  <a:schemeClr val="tx1"/>
                </a:solidFill>
                <a:latin typeface="+mn-lt"/>
                <a:ea typeface="+mn-ea"/>
                <a:cs typeface="+mn-cs"/>
              </a:rPr>
              <a:t>Colocation</a:t>
            </a:r>
            <a:r>
              <a:rPr lang="en-US" sz="1200" kern="1200" dirty="0" smtClean="0">
                <a:solidFill>
                  <a:schemeClr val="tx1"/>
                </a:solidFill>
                <a:latin typeface="+mn-lt"/>
                <a:ea typeface="+mn-ea"/>
                <a:cs typeface="+mn-cs"/>
              </a:rPr>
              <a:t> considerations and Radio Frequency Interference (RFI) </a:t>
            </a:r>
            <a:r>
              <a:rPr lang="en-US" sz="1200" kern="1200" dirty="0" err="1" smtClean="0">
                <a:solidFill>
                  <a:schemeClr val="tx1"/>
                </a:solidFill>
                <a:latin typeface="+mn-lt"/>
                <a:ea typeface="+mn-ea"/>
                <a:cs typeface="+mn-cs"/>
              </a:rPr>
              <a:t>Mtigation</a:t>
            </a:r>
            <a:r>
              <a:rPr lang="en-US" sz="1200" kern="1200" dirty="0" smtClean="0">
                <a:solidFill>
                  <a:schemeClr val="tx1"/>
                </a:solidFill>
                <a:latin typeface="+mn-lt"/>
                <a:ea typeface="+mn-ea"/>
                <a:cs typeface="+mn-cs"/>
              </a:rPr>
              <a:t> Techniques</a:t>
            </a:r>
          </a:p>
          <a:p>
            <a:r>
              <a:rPr lang="en-US" sz="1200" kern="1200" dirty="0" smtClean="0">
                <a:solidFill>
                  <a:schemeClr val="tx1"/>
                </a:solidFill>
                <a:latin typeface="+mn-lt"/>
                <a:ea typeface="+mn-ea"/>
                <a:cs typeface="+mn-cs"/>
              </a:rPr>
              <a:t>·  Abstract text</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This paper describes the initial characterizations of the GGAO environment. At the Goddard Geophysical and Astronomical Observatory (GGAO) in Greenbelt Maryland all four geodetic techniques of Very Long Baseline </a:t>
            </a:r>
            <a:r>
              <a:rPr lang="en-US" sz="1200" kern="1200" dirty="0" err="1" smtClean="0">
                <a:solidFill>
                  <a:schemeClr val="tx1"/>
                </a:solidFill>
                <a:latin typeface="+mn-lt"/>
                <a:ea typeface="+mn-ea"/>
                <a:cs typeface="+mn-cs"/>
              </a:rPr>
              <a:t>Interferometry</a:t>
            </a:r>
            <a:r>
              <a:rPr lang="en-US" sz="1200" kern="1200" dirty="0" smtClean="0">
                <a:solidFill>
                  <a:schemeClr val="tx1"/>
                </a:solidFill>
                <a:latin typeface="+mn-lt"/>
                <a:ea typeface="+mn-ea"/>
                <a:cs typeface="+mn-cs"/>
              </a:rPr>
              <a:t> (VLBI), Next Generation Satellite Laser Ranging (NGSLR), Global Navigation Satellite System (GNSS), and Doppler </a:t>
            </a:r>
            <a:r>
              <a:rPr lang="en-US" sz="1200" kern="1200" dirty="0" err="1" smtClean="0">
                <a:solidFill>
                  <a:schemeClr val="tx1"/>
                </a:solidFill>
                <a:latin typeface="+mn-lt"/>
                <a:ea typeface="+mn-ea"/>
                <a:cs typeface="+mn-cs"/>
              </a:rPr>
              <a:t>Orbitography</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Radiopositioning</a:t>
            </a:r>
            <a:r>
              <a:rPr lang="en-US" sz="1200" kern="1200" dirty="0" smtClean="0">
                <a:solidFill>
                  <a:schemeClr val="tx1"/>
                </a:solidFill>
                <a:latin typeface="+mn-lt"/>
                <a:ea typeface="+mn-ea"/>
                <a:cs typeface="+mn-cs"/>
              </a:rPr>
              <a:t> Integrated by Satellite (DORIS) are represented. This creates a number of conflicting requirements.  The Space Geodesy Project (SGP) is an effort to tie together independent measurements of Earth orientation parameters to attain precise calibration of the terrestrial reference frame. It is important that all four techniques share local environmental conditions so one of the goals of SGP is to prototype a station at GGAO. A spectrum conflict arises among three techniques that share the bandwidth recommended for VLBI2010 by the International VLBI Service for Geodesy and Astrometry.  The VLBI2010 development system is designed to receive 2-14 GHz with a 12-meter antenna observing over the full sky.</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The DORIS technique transmits to DORIS receiver equipped satellites at 2036 MHz with an </a:t>
            </a:r>
            <a:r>
              <a:rPr lang="en-US" sz="1200" kern="1200" dirty="0" err="1" smtClean="0">
                <a:solidFill>
                  <a:schemeClr val="tx1"/>
                </a:solidFill>
                <a:latin typeface="+mn-lt"/>
                <a:ea typeface="+mn-ea"/>
                <a:cs typeface="+mn-cs"/>
              </a:rPr>
              <a:t>omnidirectional</a:t>
            </a:r>
            <a:r>
              <a:rPr lang="en-US" sz="1200" kern="1200" dirty="0" smtClean="0">
                <a:solidFill>
                  <a:schemeClr val="tx1"/>
                </a:solidFill>
                <a:latin typeface="+mn-lt"/>
                <a:ea typeface="+mn-ea"/>
                <a:cs typeface="+mn-cs"/>
              </a:rPr>
              <a:t> antenna pattern and a 10 Watt transmitter. The Laser Hazard Ranging System (LHRS) radar used with the NGSLR operates at 4 </a:t>
            </a:r>
            <a:r>
              <a:rPr lang="en-US" sz="1200" kern="1200" dirty="0" err="1" smtClean="0">
                <a:solidFill>
                  <a:schemeClr val="tx1"/>
                </a:solidFill>
                <a:latin typeface="+mn-lt"/>
                <a:ea typeface="+mn-ea"/>
                <a:cs typeface="+mn-cs"/>
              </a:rPr>
              <a:t>kiloWatts</a:t>
            </a:r>
            <a:r>
              <a:rPr lang="en-US" sz="1200" kern="1200" dirty="0" smtClean="0">
                <a:solidFill>
                  <a:schemeClr val="tx1"/>
                </a:solidFill>
                <a:latin typeface="+mn-lt"/>
                <a:ea typeface="+mn-ea"/>
                <a:cs typeface="+mn-cs"/>
              </a:rPr>
              <a:t> peak power at 9.4 GHz, which is also in the VLBI 2010 broadband frequency range. In the case of MOBLAS7 (another LHRS at GGAO), the radar standoff range to VLBI is 160m and that of the NGSLR radar is 200m.</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Several types of analysis and tests have been used at GGAO to characterize the geodetic measurement systems. Antenna side lobe gain is an important modeling assumption that has recently been calibrated by our tests. From the calibrated side lobes it has been possible to improve our RFI susceptibility models. Characterizing the DORIS beacon at low elevation angles has been shown to agree with the modeling. The LHRS radar is less predictable in the presence of metallic safety rails, however its emission agrees well with the model when the rails are removed.</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Current work continues on the side lobe analysis and methods of absorbing and shielding the transmitting antennas at low elevation angles. Operational masks for the radar and the VLBI field system have given the two techniques a temporary workaround and high pass filters have been introduced to isolate RFI at frequencies below 3.5 GHz from sensitive broadband components. This filtering has limited our ability to measure the susceptibility of the VLBI 2010 receivers to frequencies near the DORIS frequency.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Design solutions that match gain and sensitivity for the entire VLBI 2010 band are under development.</a:t>
            </a:r>
          </a:p>
          <a:p>
            <a:pPr eaLnBrk="1" hangingPunct="1"/>
            <a:endParaRPr lang="en-US" dirty="0"/>
          </a:p>
        </p:txBody>
      </p:sp>
    </p:spTree>
    <p:extLst>
      <p:ext uri="{BB962C8B-B14F-4D97-AF65-F5344CB8AC3E}">
        <p14:creationId xmlns:p14="http://schemas.microsoft.com/office/powerpoint/2010/main" val="280347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gn="just"/>
            <a:r>
              <a:rPr lang="en-US" sz="1200" b="1" dirty="0" smtClean="0">
                <a:latin typeface="Cambria" pitchFamily="18" charset="0"/>
              </a:rPr>
              <a:t>Purpose</a:t>
            </a:r>
          </a:p>
          <a:p>
            <a:pPr algn="just"/>
            <a:r>
              <a:rPr lang="en-US" sz="1200" dirty="0" smtClean="0">
                <a:latin typeface="Cambria" pitchFamily="18" charset="0"/>
              </a:rPr>
              <a:t>Based on the numerical study[1],  the VLBI technique will lose significant sky coverage  if the transmitting techniques are placed within 100m of the VLBI antenna. For this reason, an comprehensive </a:t>
            </a:r>
            <a:r>
              <a:rPr lang="en-US" sz="1200" dirty="0" err="1" smtClean="0">
                <a:latin typeface="Cambria" pitchFamily="18" charset="0"/>
              </a:rPr>
              <a:t>electromagnetics</a:t>
            </a:r>
            <a:r>
              <a:rPr lang="en-US" sz="1200" dirty="0" smtClean="0">
                <a:latin typeface="Cambria" pitchFamily="18" charset="0"/>
              </a:rPr>
              <a:t> analysis of physical barriers/blockages has been undertaken to mitigate the offending signal levels and provide the VLBI technique satisfactory sky coverage at GGOS stations. The barrier is expected to have little impact on the SLR radar, however, considerations in the barrier design are being made to ensure that a DORIS barrier does not introduce significant multipath which is a source of position error to the DORIS technique. </a:t>
            </a:r>
          </a:p>
          <a:p>
            <a:pPr algn="just"/>
            <a:endParaRPr lang="en-US" sz="1200" dirty="0" smtClean="0">
              <a:latin typeface="Cambria" pitchFamily="18" charset="0"/>
            </a:endParaRPr>
          </a:p>
          <a:p>
            <a:pPr algn="just"/>
            <a:r>
              <a:rPr lang="en-US" sz="1200" b="1" dirty="0" smtClean="0">
                <a:latin typeface="Cambria" pitchFamily="18" charset="0"/>
              </a:rPr>
              <a:t>Planned Experimentation</a:t>
            </a:r>
          </a:p>
          <a:p>
            <a:pPr algn="just"/>
            <a:r>
              <a:rPr lang="en-US" sz="1200" dirty="0" smtClean="0">
                <a:latin typeface="Cambria" pitchFamily="18" charset="0"/>
              </a:rPr>
              <a:t>Once the computational barrier analysis have been completed, they will be verified experimentally.  The barriers are planned to be tested first with mock-transmitters. This will be minimally </a:t>
            </a:r>
            <a:r>
              <a:rPr lang="en-US" sz="1200" dirty="0" err="1" smtClean="0">
                <a:latin typeface="Cambria" pitchFamily="18" charset="0"/>
              </a:rPr>
              <a:t>instrusive</a:t>
            </a:r>
            <a:r>
              <a:rPr lang="en-US" sz="1200" dirty="0" smtClean="0">
                <a:latin typeface="Cambria" pitchFamily="18" charset="0"/>
              </a:rPr>
              <a:t> to DORIS/SLR operations and will provide sufficient flexibility to carefully study the results of these experiments. Assuming the results obtained using the mock-transmitters are satisfactory (i.e. barriers provide sufficient shielding), the respective barriers will be deployed to the SLR and DORIS techniques, where the testing process will be repeated. Upon successful installation of the DORIS barrier (as far as VLBI is concerned), the IDS will undergo a one-month trial observation with the new barrier to evaluate its impact on the DORIS observations. </a:t>
            </a:r>
          </a:p>
          <a:p>
            <a:pPr defTabSz="914318">
              <a:defRPr/>
            </a:pPr>
            <a:endParaRPr lang="en-US" dirty="0"/>
          </a:p>
        </p:txBody>
      </p:sp>
      <p:sp>
        <p:nvSpPr>
          <p:cNvPr id="4" name="Slide Number Placeholder 3"/>
          <p:cNvSpPr>
            <a:spLocks noGrp="1"/>
          </p:cNvSpPr>
          <p:nvPr>
            <p:ph type="sldNum" sz="quarter" idx="10"/>
          </p:nvPr>
        </p:nvSpPr>
        <p:spPr/>
        <p:txBody>
          <a:bodyPr/>
          <a:lstStyle/>
          <a:p>
            <a:fld id="{72B5D38D-815C-443C-BE66-88BA02AE493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399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200" b="1" dirty="0" smtClean="0">
                <a:latin typeface="Cambria" pitchFamily="18" charset="0"/>
              </a:rPr>
              <a:t>Purpose</a:t>
            </a:r>
          </a:p>
          <a:p>
            <a:pPr algn="just"/>
            <a:r>
              <a:rPr lang="en-US" sz="1200" dirty="0" smtClean="0">
                <a:latin typeface="Cambria" pitchFamily="18" charset="0"/>
              </a:rPr>
              <a:t>The </a:t>
            </a:r>
            <a:r>
              <a:rPr lang="en-US" sz="1200" dirty="0" err="1" smtClean="0">
                <a:latin typeface="Cambria" pitchFamily="18" charset="0"/>
              </a:rPr>
              <a:t>sidelobe</a:t>
            </a:r>
            <a:r>
              <a:rPr lang="en-US" sz="1200" dirty="0" smtClean="0">
                <a:latin typeface="Cambria" pitchFamily="18" charset="0"/>
              </a:rPr>
              <a:t> envelope presented in Figure 1, is assumed to provide a worst-case 12m antenna gain vs. pointing-to-RFI-source. This assumption should be validated experimentally to provide assurance of the 12m antennas gain characteristic which in-turn (combined with other information) will provide confidence in the received DORIS/radar power levels will not exceed the worst-case expectation.</a:t>
            </a:r>
          </a:p>
          <a:p>
            <a:pPr marL="628650" indent="-628650" algn="just"/>
            <a:endParaRPr lang="en-US" sz="1200" dirty="0" smtClean="0">
              <a:latin typeface="Cambria" pitchFamily="18" charset="0"/>
            </a:endParaRPr>
          </a:p>
          <a:p>
            <a:pPr algn="just"/>
            <a:r>
              <a:rPr lang="en-US" sz="1200" b="1" dirty="0" smtClean="0">
                <a:latin typeface="Cambria" pitchFamily="18" charset="0"/>
              </a:rPr>
              <a:t>Planned Experimentation</a:t>
            </a:r>
            <a:endParaRPr lang="en-US" sz="1200" dirty="0" smtClean="0">
              <a:latin typeface="Cambria" pitchFamily="18" charset="0"/>
            </a:endParaRPr>
          </a:p>
          <a:p>
            <a:pPr algn="just"/>
            <a:r>
              <a:rPr lang="en-US" sz="1200" dirty="0" smtClean="0">
                <a:latin typeface="Cambria" pitchFamily="18" charset="0"/>
              </a:rPr>
              <a:t>To validate the </a:t>
            </a:r>
            <a:r>
              <a:rPr lang="en-US" sz="1200" dirty="0" err="1" smtClean="0">
                <a:latin typeface="Cambria" pitchFamily="18" charset="0"/>
              </a:rPr>
              <a:t>sidelobe</a:t>
            </a:r>
            <a:r>
              <a:rPr lang="en-US" sz="1200" dirty="0" smtClean="0">
                <a:latin typeface="Cambria" pitchFamily="18" charset="0"/>
              </a:rPr>
              <a:t> model, a separate field test of the 12m </a:t>
            </a:r>
            <a:r>
              <a:rPr lang="en-US" sz="1200" dirty="0" err="1" smtClean="0">
                <a:latin typeface="Cambria" pitchFamily="18" charset="0"/>
              </a:rPr>
              <a:t>sidelobe</a:t>
            </a:r>
            <a:r>
              <a:rPr lang="en-US" sz="1200" dirty="0" smtClean="0">
                <a:latin typeface="Cambria" pitchFamily="18" charset="0"/>
              </a:rPr>
              <a:t> envelope is planned. The field test will be carried out with a mobile beacon that is capable of transmitting at the DORIS and aircraft tracking radar frequencies, 2.036 and 9.4 GHz respectively. </a:t>
            </a:r>
          </a:p>
          <a:p>
            <a:endParaRPr lang="en-US" dirty="0"/>
          </a:p>
        </p:txBody>
      </p:sp>
      <p:sp>
        <p:nvSpPr>
          <p:cNvPr id="4" name="Slide Number Placeholder 3"/>
          <p:cNvSpPr>
            <a:spLocks noGrp="1"/>
          </p:cNvSpPr>
          <p:nvPr>
            <p:ph type="sldNum" sz="quarter" idx="10"/>
          </p:nvPr>
        </p:nvSpPr>
        <p:spPr/>
        <p:txBody>
          <a:bodyPr/>
          <a:lstStyle/>
          <a:p>
            <a:fld id="{0E3D4C0E-CE55-4AA8-BF0E-C41C31ED6ED9}" type="slidenum">
              <a:rPr lang="en-US" smtClean="0"/>
              <a:pPr/>
              <a:t>12</a:t>
            </a:fld>
            <a:endParaRPr lang="en-US"/>
          </a:p>
        </p:txBody>
      </p:sp>
    </p:spTree>
    <p:extLst>
      <p:ext uri="{BB962C8B-B14F-4D97-AF65-F5344CB8AC3E}">
        <p14:creationId xmlns:p14="http://schemas.microsoft.com/office/powerpoint/2010/main" val="299962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3D4C0E-CE55-4AA8-BF0E-C41C31ED6ED9}" type="slidenum">
              <a:rPr lang="en-US" smtClean="0"/>
              <a:pPr/>
              <a:t>13</a:t>
            </a:fld>
            <a:endParaRPr lang="en-US"/>
          </a:p>
        </p:txBody>
      </p:sp>
    </p:spTree>
    <p:extLst>
      <p:ext uri="{BB962C8B-B14F-4D97-AF65-F5344CB8AC3E}">
        <p14:creationId xmlns:p14="http://schemas.microsoft.com/office/powerpoint/2010/main" val="909269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Data for 10/4 being </a:t>
            </a:r>
            <a:r>
              <a:rPr lang="en-US" sz="1200" kern="1200" dirty="0" err="1" smtClean="0">
                <a:solidFill>
                  <a:schemeClr val="tx1"/>
                </a:solidFill>
                <a:latin typeface="+mn-lt"/>
                <a:ea typeface="+mn-ea"/>
                <a:cs typeface="+mn-cs"/>
              </a:rPr>
              <a:t>fourfit’d</a:t>
            </a:r>
            <a:r>
              <a:rPr lang="en-US" sz="1200" kern="1200" dirty="0" smtClean="0">
                <a:solidFill>
                  <a:schemeClr val="tx1"/>
                </a:solidFill>
                <a:latin typeface="+mn-lt"/>
                <a:ea typeface="+mn-ea"/>
                <a:cs typeface="+mn-cs"/>
              </a:rPr>
              <a:t> in LL, RR, and IXY; was sent to GSFC. Data for 10/4 made into databases for analysis. Separate databases for H, V, and I (combined polarizations). Post-fit residuals for all, were  about 10 psec.  This is a reasonable fit for preliminary analysis. Data for 10/5 </a:t>
            </a:r>
            <a:r>
              <a:rPr lang="en-US" sz="1200" kern="1200" dirty="0" err="1" smtClean="0">
                <a:solidFill>
                  <a:schemeClr val="tx1"/>
                </a:solidFill>
                <a:latin typeface="+mn-lt"/>
                <a:ea typeface="+mn-ea"/>
                <a:cs typeface="+mn-cs"/>
              </a:rPr>
              <a:t>fourfit’d</a:t>
            </a:r>
            <a:r>
              <a:rPr lang="en-US" sz="1200" kern="1200" dirty="0" smtClean="0">
                <a:solidFill>
                  <a:schemeClr val="tx1"/>
                </a:solidFill>
                <a:latin typeface="+mn-lt"/>
                <a:ea typeface="+mn-ea"/>
                <a:cs typeface="+mn-cs"/>
              </a:rPr>
              <a:t>, made into database; on first look may not be as clean as 12OCT04. </a:t>
            </a:r>
          </a:p>
          <a:p>
            <a:endParaRPr lang="en-US" dirty="0"/>
          </a:p>
        </p:txBody>
      </p:sp>
      <p:sp>
        <p:nvSpPr>
          <p:cNvPr id="4" name="Slide Number Placeholder 3"/>
          <p:cNvSpPr>
            <a:spLocks noGrp="1"/>
          </p:cNvSpPr>
          <p:nvPr>
            <p:ph type="sldNum" sz="quarter" idx="10"/>
          </p:nvPr>
        </p:nvSpPr>
        <p:spPr/>
        <p:txBody>
          <a:bodyPr/>
          <a:lstStyle/>
          <a:p>
            <a:fld id="{9A47A44F-FFAD-4723-AC0C-087C191E437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06382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3D4C0E-CE55-4AA8-BF0E-C41C31ED6ED9}" type="slidenum">
              <a:rPr lang="en-US" smtClean="0"/>
              <a:pPr/>
              <a:t>15</a:t>
            </a:fld>
            <a:endParaRPr lang="en-US"/>
          </a:p>
        </p:txBody>
      </p:sp>
    </p:spTree>
    <p:extLst>
      <p:ext uri="{BB962C8B-B14F-4D97-AF65-F5344CB8AC3E}">
        <p14:creationId xmlns:p14="http://schemas.microsoft.com/office/powerpoint/2010/main" val="2958934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44AC9B-955B-2B46-ADBB-464BAA0AEAB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161070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65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79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508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1328633" y="6358973"/>
            <a:ext cx="2743200" cy="365125"/>
          </a:xfrm>
        </p:spPr>
        <p:txBody>
          <a:bodyPr/>
          <a:lstStyle>
            <a:lvl1pPr>
              <a:defRPr/>
            </a:lvl1pPr>
          </a:lstStyle>
          <a:p>
            <a:r>
              <a:rPr lang="en-US" dirty="0">
                <a:solidFill>
                  <a:prstClr val="black">
                    <a:tint val="75000"/>
                  </a:prstClr>
                </a:solidFill>
              </a:rPr>
              <a:t>6/9/2017</a:t>
            </a:r>
          </a:p>
        </p:txBody>
      </p:sp>
      <p:sp>
        <p:nvSpPr>
          <p:cNvPr id="5" name="Footer Placeholder 4"/>
          <p:cNvSpPr>
            <a:spLocks noGrp="1"/>
          </p:cNvSpPr>
          <p:nvPr>
            <p:ph type="ftr" sz="quarter" idx="11"/>
          </p:nvPr>
        </p:nvSpPr>
        <p:spPr/>
        <p:txBody>
          <a:bodyPr/>
          <a:lstStyle/>
          <a:p>
            <a:r>
              <a:rPr lang="en-US" dirty="0">
                <a:solidFill>
                  <a:prstClr val="black">
                    <a:tint val="75000"/>
                  </a:prstClr>
                </a:solidFill>
              </a:rPr>
              <a:t>Space Geodesy Project</a:t>
            </a:r>
          </a:p>
        </p:txBody>
      </p:sp>
      <p:sp>
        <p:nvSpPr>
          <p:cNvPr id="6" name="Slide Number Placeholder 5"/>
          <p:cNvSpPr>
            <a:spLocks noGrp="1"/>
          </p:cNvSpPr>
          <p:nvPr>
            <p:ph type="sldNum" sz="quarter" idx="12"/>
          </p:nvPr>
        </p:nvSpPr>
        <p:spPr/>
        <p:txBody>
          <a:bodyPr/>
          <a:lstStyle/>
          <a:p>
            <a:fld id="{4D67BFED-8F14-4CC5-B883-3FB301329E32}" type="slidenum">
              <a:rPr lang="en-US">
                <a:solidFill>
                  <a:prstClr val="black">
                    <a:tint val="75000"/>
                  </a:prstClr>
                </a:solidFill>
              </a:rPr>
              <a:pPr/>
              <a:t>‹#›</a:t>
            </a:fld>
            <a:endParaRPr lang="en-US" dirty="0">
              <a:solidFill>
                <a:prstClr val="black">
                  <a:tint val="75000"/>
                </a:prstClr>
              </a:solidFill>
            </a:endParaRPr>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1384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50D86-0251-474B-990D-B6B363066859}"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67BFED-8F14-4CC5-B883-3FB301329E32}" type="slidenum">
              <a:rPr lang="en-US">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098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450D86-0251-474B-990D-B6B363066859}"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67BFED-8F14-4CC5-B883-3FB301329E32}" type="slidenum">
              <a:rPr lang="en-US">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320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450D86-0251-474B-990D-B6B363066859}" type="datetimeFigureOut">
              <a:rPr lang="en-US">
                <a:solidFill>
                  <a:prstClr val="black">
                    <a:tint val="75000"/>
                  </a:prstClr>
                </a:solidFill>
              </a:rPr>
              <a:pPr/>
              <a:t>6/9/2017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67BFED-8F14-4CC5-B883-3FB301329E32}" type="slidenum">
              <a:rPr lang="en-US">
                <a:solidFill>
                  <a:prstClr val="black">
                    <a:tint val="75000"/>
                  </a:prstClr>
                </a:solidFill>
              </a: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0195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450D86-0251-474B-990D-B6B363066859}" type="datetimeFigureOut">
              <a:rPr lang="en-US">
                <a:solidFill>
                  <a:prstClr val="black">
                    <a:tint val="75000"/>
                  </a:prstClr>
                </a:solidFill>
              </a:rPr>
              <a:pPr/>
              <a:t>6/9/2017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67BFED-8F14-4CC5-B883-3FB301329E32}" type="slidenum">
              <a:rPr lang="en-US">
                <a:solidFill>
                  <a:prstClr val="black">
                    <a:tint val="75000"/>
                  </a:prstClr>
                </a:solidFill>
              </a:rPr>
              <a:pPr/>
              <a:t>‹#›</a:t>
            </a:fld>
            <a:endParaRPr lang="en-US">
              <a:solidFill>
                <a:prstClr val="black">
                  <a:tint val="75000"/>
                </a:prstClr>
              </a:solidFill>
            </a:endParaRPr>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027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450D86-0251-474B-990D-B6B363066859}" type="datetimeFigureOut">
              <a:rPr lang="en-US">
                <a:solidFill>
                  <a:prstClr val="black">
                    <a:tint val="75000"/>
                  </a:prstClr>
                </a:solidFill>
              </a:rPr>
              <a:pPr/>
              <a:t>6/9/2017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67BFED-8F14-4CC5-B883-3FB301329E32}" type="slidenum">
              <a:rPr lang="en-US">
                <a:solidFill>
                  <a:prstClr val="black">
                    <a:tint val="75000"/>
                  </a:prstClr>
                </a:solidFill>
              </a:rPr>
              <a:pPr/>
              <a:t>‹#›</a:t>
            </a:fld>
            <a:endParaRPr lang="en-US">
              <a:solidFill>
                <a:prstClr val="black">
                  <a:tint val="75000"/>
                </a:prstClr>
              </a:solidFill>
            </a:endParaRP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487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50D86-0251-474B-990D-B6B363066859}" type="datetimeFigureOut">
              <a:rPr lang="en-US">
                <a:solidFill>
                  <a:prstClr val="black">
                    <a:tint val="75000"/>
                  </a:prstClr>
                </a:solidFill>
              </a:rPr>
              <a:pPr/>
              <a:t>6/9/2017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67BFED-8F14-4CC5-B883-3FB301329E32}" type="slidenum">
              <a:rPr lang="en-US">
                <a:solidFill>
                  <a:prstClr val="black">
                    <a:tint val="75000"/>
                  </a:prstClr>
                </a:solidFill>
              </a:rPr>
              <a:pPr/>
              <a:t>‹#›</a:t>
            </a:fld>
            <a:endParaRPr lang="en-US">
              <a:solidFill>
                <a:prstClr val="black">
                  <a:tint val="75000"/>
                </a:prstClr>
              </a:solidFill>
            </a:endParaRPr>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6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450D86-0251-474B-990D-B6B363066859}" type="datetimeFigureOut">
              <a:rPr lang="en-US">
                <a:solidFill>
                  <a:prstClr val="black">
                    <a:tint val="75000"/>
                  </a:prstClr>
                </a:solidFill>
              </a:rPr>
              <a:pPr/>
              <a:t>6/9/2017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67BFED-8F14-4CC5-B883-3FB301329E32}" type="slidenum">
              <a:rPr lang="en-US">
                <a:solidFill>
                  <a:prstClr val="black">
                    <a:tint val="75000"/>
                  </a:prstClr>
                </a:solidFill>
              </a: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13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750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450D86-0251-474B-990D-B6B363066859}" type="datetimeFigureOut">
              <a:rPr lang="en-US">
                <a:solidFill>
                  <a:prstClr val="black">
                    <a:tint val="75000"/>
                  </a:prstClr>
                </a:solidFill>
              </a:rPr>
              <a:pPr/>
              <a:t>6/9/2017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67BFED-8F14-4CC5-B883-3FB301329E32}" type="slidenum">
              <a:rPr lang="en-US">
                <a:solidFill>
                  <a:prstClr val="black">
                    <a:tint val="75000"/>
                  </a:prstClr>
                </a:solidFill>
              </a: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861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50D86-0251-474B-990D-B6B363066859}"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67BFED-8F14-4CC5-B883-3FB301329E32}" type="slidenum">
              <a:rPr lang="en-US">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865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50D86-0251-474B-990D-B6B363066859}"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67BFED-8F14-4CC5-B883-3FB301329E32}" type="slidenum">
              <a:rPr lang="en-US">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787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40573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516206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191163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94658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161992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02547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80233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410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43723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735129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262769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63458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128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128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7910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464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301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84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759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48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617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588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723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25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965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765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457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874838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519382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951795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436048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0382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457683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95333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150685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753536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2785700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9296571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2466600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128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0668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128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502400" y="3695700"/>
            <a:ext cx="54864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4229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2FD011D-14E3-4EC1-BED6-64B63A60B48A}" type="datetimeFigureOut">
              <a:rPr lang="en-US" smtClean="0">
                <a:solidFill>
                  <a:srgbClr val="DBF5F9">
                    <a:shade val="90000"/>
                  </a:srgbClr>
                </a:solidFill>
              </a:rPr>
              <a:pPr/>
              <a:t>6/9/2017</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87A1E13C-89B0-48F3-85A1-24079B21077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656579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2FD011D-14E3-4EC1-BED6-64B63A60B48A}" type="datetimeFigureOut">
              <a:rPr lang="en-US" smtClean="0">
                <a:solidFill>
                  <a:srgbClr val="04617B">
                    <a:shade val="90000"/>
                  </a:srgbClr>
                </a:solidFill>
              </a:rPr>
              <a:pPr/>
              <a:t>6/9/2017</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87A1E13C-89B0-48F3-85A1-24079B21077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663645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9812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FD011D-14E3-4EC1-BED6-64B63A60B48A}" type="datetimeFigureOut">
              <a:rPr lang="en-US" smtClean="0">
                <a:solidFill>
                  <a:srgbClr val="DBF5F9">
                    <a:shade val="90000"/>
                  </a:srgbClr>
                </a:solidFill>
              </a:rPr>
              <a:pPr/>
              <a:t>6/9/2017</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87A1E13C-89B0-48F3-85A1-24079B21077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475465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2FD011D-14E3-4EC1-BED6-64B63A60B48A}" type="datetimeFigureOut">
              <a:rPr lang="en-US" smtClean="0">
                <a:solidFill>
                  <a:srgbClr val="04617B">
                    <a:shade val="90000"/>
                  </a:srgbClr>
                </a:solidFill>
              </a:rPr>
              <a:pPr/>
              <a:t>6/9/2017</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87A1E13C-89B0-48F3-85A1-24079B21077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007518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2FD011D-14E3-4EC1-BED6-64B63A60B48A}" type="datetimeFigureOut">
              <a:rPr lang="en-US" smtClean="0">
                <a:solidFill>
                  <a:srgbClr val="04617B">
                    <a:shade val="90000"/>
                  </a:srgbClr>
                </a:solidFill>
              </a:rPr>
              <a:pPr/>
              <a:t>6/9/2017</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87A1E13C-89B0-48F3-85A1-24079B21077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927647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2FD011D-14E3-4EC1-BED6-64B63A60B48A}" type="datetimeFigureOut">
              <a:rPr lang="en-US" smtClean="0">
                <a:solidFill>
                  <a:srgbClr val="04617B">
                    <a:shade val="90000"/>
                  </a:srgbClr>
                </a:solidFill>
              </a:rPr>
              <a:pPr/>
              <a:t>6/9/2017</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87A1E13C-89B0-48F3-85A1-24079B21077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859000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D011D-14E3-4EC1-BED6-64B63A60B48A}" type="datetimeFigureOut">
              <a:rPr lang="en-US" smtClean="0">
                <a:solidFill>
                  <a:srgbClr val="04617B">
                    <a:shade val="90000"/>
                  </a:srgbClr>
                </a:solidFill>
              </a:rPr>
              <a:pPr/>
              <a:t>6/9/2017</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87A1E13C-89B0-48F3-85A1-24079B21077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839824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2FD011D-14E3-4EC1-BED6-64B63A60B48A}" type="datetimeFigureOut">
              <a:rPr lang="en-US" smtClean="0">
                <a:solidFill>
                  <a:srgbClr val="04617B">
                    <a:shade val="90000"/>
                  </a:srgbClr>
                </a:solidFill>
              </a:rPr>
              <a:pPr/>
              <a:t>6/9/2017</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87A1E13C-89B0-48F3-85A1-24079B21077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34840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2FD011D-14E3-4EC1-BED6-64B63A60B48A}" type="datetimeFigureOut">
              <a:rPr lang="en-US" smtClean="0">
                <a:solidFill>
                  <a:srgbClr val="04617B">
                    <a:shade val="90000"/>
                  </a:srgbClr>
                </a:solidFill>
              </a:rPr>
              <a:pPr/>
              <a:t>6/9/2017</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87A1E13C-89B0-48F3-85A1-24079B21077C}"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a typeface="ＭＳ Ｐゴシック" charset="0"/>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a typeface="ＭＳ Ｐゴシック" charset="0"/>
            </a:endParaRPr>
          </a:p>
        </p:txBody>
      </p:sp>
    </p:spTree>
    <p:extLst>
      <p:ext uri="{BB962C8B-B14F-4D97-AF65-F5344CB8AC3E}">
        <p14:creationId xmlns:p14="http://schemas.microsoft.com/office/powerpoint/2010/main" val="25195258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2FD011D-14E3-4EC1-BED6-64B63A60B48A}" type="datetimeFigureOut">
              <a:rPr lang="en-US" smtClean="0">
                <a:solidFill>
                  <a:srgbClr val="04617B">
                    <a:shade val="90000"/>
                  </a:srgbClr>
                </a:solidFill>
              </a:rPr>
              <a:pPr/>
              <a:t>6/9/2017</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87A1E13C-89B0-48F3-85A1-24079B21077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3093649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2FD011D-14E3-4EC1-BED6-64B63A60B48A}" type="datetimeFigureOut">
              <a:rPr lang="en-US" smtClean="0">
                <a:solidFill>
                  <a:srgbClr val="04617B">
                    <a:shade val="90000"/>
                  </a:srgbClr>
                </a:solidFill>
              </a:rPr>
              <a:pPr/>
              <a:t>6/9/2017</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87A1E13C-89B0-48F3-85A1-24079B21077C}"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885690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229568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3020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224640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8277190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889242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0142626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5951996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4438374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640922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694051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2732599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1265" y="6485468"/>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555976" y="6620940"/>
            <a:ext cx="5080000" cy="229653"/>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11180151" y="6620940"/>
            <a:ext cx="1002116" cy="229653"/>
          </a:xfrm>
          <a:prstGeom prst="rect">
            <a:avLst/>
          </a:prstGeom>
        </p:spPr>
        <p:txBody>
          <a:bodyPr/>
          <a:lstStyle/>
          <a:p>
            <a:pPr defTabSz="457200"/>
            <a:fld id="{0C122B9D-BE91-5843-B55B-64AA70B72259}"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73600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88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58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60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50D86-0251-474B-990D-B6B363066859}" type="datetimeFigureOut">
              <a:rPr lang="en-US" smtClean="0">
                <a:solidFill>
                  <a:prstClr val="black">
                    <a:tint val="75000"/>
                  </a:prstClr>
                </a:solidFill>
              </a:rPr>
              <a:pPr/>
              <a:t>6/9/2017</a:t>
            </a:fld>
            <a:endParaRPr lang="en-US" smtClean="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7BFED-8F14-4CC5-B883-3FB301329E32}"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14510503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499" y="42336"/>
            <a:ext cx="9973652" cy="7651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799" y="982133"/>
            <a:ext cx="11672711" cy="55033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10"/>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50801" y="38101"/>
            <a:ext cx="1155700" cy="727075"/>
          </a:xfrm>
          <a:prstGeom prst="rect">
            <a:avLst/>
          </a:prstGeom>
          <a:noFill/>
        </p:spPr>
      </p:pic>
      <p:cxnSp>
        <p:nvCxnSpPr>
          <p:cNvPr id="15" name="Straight Connector 14"/>
          <p:cNvCxnSpPr/>
          <p:nvPr userDrawn="1"/>
        </p:nvCxnSpPr>
        <p:spPr>
          <a:xfrm>
            <a:off x="304801" y="893233"/>
            <a:ext cx="11672711" cy="25400"/>
          </a:xfrm>
          <a:prstGeom prst="line">
            <a:avLst/>
          </a:prstGeom>
          <a:ln w="76200" cmpd="sng"/>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304799" y="6548969"/>
            <a:ext cx="11672711" cy="25400"/>
          </a:xfrm>
          <a:prstGeom prst="line">
            <a:avLst/>
          </a:prstGeom>
          <a:ln w="76200" cmpd="sng">
            <a:solidFill>
              <a:srgbClr val="470F14"/>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Space-Geodesy-logo5.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42137" y="38101"/>
            <a:ext cx="1011936" cy="743917"/>
          </a:xfrm>
          <a:prstGeom prst="rect">
            <a:avLst/>
          </a:prstGeom>
        </p:spPr>
      </p:pic>
      <p:sp>
        <p:nvSpPr>
          <p:cNvPr id="4" name="TextBox 3"/>
          <p:cNvSpPr txBox="1"/>
          <p:nvPr userDrawn="1"/>
        </p:nvSpPr>
        <p:spPr>
          <a:xfrm>
            <a:off x="4987227" y="6616700"/>
            <a:ext cx="1635384" cy="230832"/>
          </a:xfrm>
          <a:prstGeom prst="rect">
            <a:avLst/>
          </a:prstGeom>
          <a:noFill/>
        </p:spPr>
        <p:txBody>
          <a:bodyPr wrap="none" rtlCol="0">
            <a:spAutoFit/>
          </a:bodyPr>
          <a:lstStyle/>
          <a:p>
            <a:pPr defTabSz="457200"/>
            <a:r>
              <a:rPr lang="en-US" sz="900" i="1" dirty="0" smtClean="0">
                <a:solidFill>
                  <a:prstClr val="black"/>
                </a:solidFill>
              </a:rPr>
              <a:t>http://space-</a:t>
            </a:r>
            <a:r>
              <a:rPr lang="en-US" sz="900" i="1" dirty="0" err="1" smtClean="0">
                <a:solidFill>
                  <a:prstClr val="black"/>
                </a:solidFill>
              </a:rPr>
              <a:t>geodesy.nasa.gov</a:t>
            </a:r>
            <a:endParaRPr lang="en-US" sz="900" i="1" dirty="0">
              <a:solidFill>
                <a:prstClr val="black"/>
              </a:solidFill>
            </a:endParaRPr>
          </a:p>
        </p:txBody>
      </p:sp>
      <p:sp>
        <p:nvSpPr>
          <p:cNvPr id="8" name="TextBox 7"/>
          <p:cNvSpPr txBox="1"/>
          <p:nvPr userDrawn="1"/>
        </p:nvSpPr>
        <p:spPr>
          <a:xfrm>
            <a:off x="1" y="6616700"/>
            <a:ext cx="620683" cy="230832"/>
          </a:xfrm>
          <a:prstGeom prst="rect">
            <a:avLst/>
          </a:prstGeom>
          <a:noFill/>
        </p:spPr>
        <p:txBody>
          <a:bodyPr wrap="none" rtlCol="0">
            <a:spAutoFit/>
          </a:bodyPr>
          <a:lstStyle/>
          <a:p>
            <a:pPr defTabSz="457200"/>
            <a:r>
              <a:rPr lang="en-US" sz="900" i="1" dirty="0" smtClean="0">
                <a:solidFill>
                  <a:prstClr val="black"/>
                </a:solidFill>
              </a:rPr>
              <a:t>2/4/2013</a:t>
            </a:r>
            <a:endParaRPr lang="en-US" sz="900" i="1" dirty="0">
              <a:solidFill>
                <a:prstClr val="black"/>
              </a:solidFill>
            </a:endParaRPr>
          </a:p>
        </p:txBody>
      </p:sp>
      <p:sp>
        <p:nvSpPr>
          <p:cNvPr id="9" name="TextBox 8"/>
          <p:cNvSpPr txBox="1"/>
          <p:nvPr userDrawn="1"/>
        </p:nvSpPr>
        <p:spPr>
          <a:xfrm>
            <a:off x="11713807" y="6616700"/>
            <a:ext cx="319318" cy="230832"/>
          </a:xfrm>
          <a:prstGeom prst="rect">
            <a:avLst/>
          </a:prstGeom>
          <a:noFill/>
        </p:spPr>
        <p:txBody>
          <a:bodyPr wrap="none" rtlCol="0">
            <a:spAutoFit/>
          </a:bodyPr>
          <a:lstStyle/>
          <a:p>
            <a:pPr defTabSz="457200"/>
            <a:fld id="{D823AB45-C47B-AD49-9BC3-DC8FE4E664CE}" type="slidenum">
              <a:rPr lang="en-US" sz="900" i="1" smtClean="0">
                <a:solidFill>
                  <a:prstClr val="black"/>
                </a:solidFill>
              </a:rPr>
              <a:pPr defTabSz="457200"/>
              <a:t>‹#›</a:t>
            </a:fld>
            <a:endParaRPr lang="en-US" sz="900" i="1" dirty="0">
              <a:solidFill>
                <a:prstClr val="black"/>
              </a:solidFill>
            </a:endParaRPr>
          </a:p>
        </p:txBody>
      </p:sp>
    </p:spTree>
    <p:extLst>
      <p:ext uri="{BB962C8B-B14F-4D97-AF65-F5344CB8AC3E}">
        <p14:creationId xmlns:p14="http://schemas.microsoft.com/office/powerpoint/2010/main" val="27361390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ctr" defTabSz="457200" rtl="0" eaLnBrk="1" latinLnBrk="0" hangingPunct="1">
        <a:spcBef>
          <a:spcPct val="0"/>
        </a:spcBef>
        <a:buNone/>
        <a:defRPr sz="3600" kern="1200">
          <a:solidFill>
            <a:srgbClr val="470F14"/>
          </a:solidFill>
          <a:latin typeface="+mj-lt"/>
          <a:ea typeface="+mj-ea"/>
          <a:cs typeface="+mj-cs"/>
        </a:defRPr>
      </a:lvl1pPr>
    </p:titleStyle>
    <p:bodyStyle>
      <a:lvl1pPr marL="342900" indent="-342900" algn="l" defTabSz="457200" rtl="0" eaLnBrk="1" latinLnBrk="0" hangingPunct="1">
        <a:spcBef>
          <a:spcPct val="20000"/>
        </a:spcBef>
        <a:buClr>
          <a:srgbClr val="470F14"/>
        </a:buClr>
        <a:buSzPct val="70000"/>
        <a:buFont typeface="Wingdings" charset="2"/>
        <a:buChar char="u"/>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tx2">
            <a:lumMod val="40000"/>
            <a:lumOff val="60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470F14"/>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tx2">
            <a:lumMod val="40000"/>
            <a:lumOff val="60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470F14"/>
        </a:buClr>
        <a:buSzPct val="70000"/>
        <a:buFont typeface="Wingdings" charset="2"/>
        <a:buChar char="u"/>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19C88-8F41-4F8B-8244-96043FE62137}" type="datetimeFigureOut">
              <a:rPr lang="en-US">
                <a:solidFill>
                  <a:prstClr val="black">
                    <a:tint val="75000"/>
                  </a:prstClr>
                </a:solidFill>
              </a:rPr>
              <a:pPr/>
              <a:t>6/9/2017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EEA23-E15B-4120-847B-36B95BF453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2469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499" y="42336"/>
            <a:ext cx="9973652" cy="7651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799" y="982133"/>
            <a:ext cx="11672711" cy="55033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10"/>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50801" y="38101"/>
            <a:ext cx="1155700" cy="727075"/>
          </a:xfrm>
          <a:prstGeom prst="rect">
            <a:avLst/>
          </a:prstGeom>
          <a:noFill/>
        </p:spPr>
      </p:pic>
      <p:cxnSp>
        <p:nvCxnSpPr>
          <p:cNvPr id="15" name="Straight Connector 14"/>
          <p:cNvCxnSpPr/>
          <p:nvPr userDrawn="1"/>
        </p:nvCxnSpPr>
        <p:spPr>
          <a:xfrm>
            <a:off x="304801" y="893233"/>
            <a:ext cx="11672711" cy="25400"/>
          </a:xfrm>
          <a:prstGeom prst="line">
            <a:avLst/>
          </a:prstGeom>
          <a:ln w="76200" cmpd="sng"/>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304799" y="6548969"/>
            <a:ext cx="11672711" cy="25400"/>
          </a:xfrm>
          <a:prstGeom prst="line">
            <a:avLst/>
          </a:prstGeom>
          <a:ln w="76200" cmpd="sng">
            <a:solidFill>
              <a:srgbClr val="470F14"/>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Space-Geodesy-logo5.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42137" y="38101"/>
            <a:ext cx="1011936" cy="743917"/>
          </a:xfrm>
          <a:prstGeom prst="rect">
            <a:avLst/>
          </a:prstGeom>
        </p:spPr>
      </p:pic>
      <p:sp>
        <p:nvSpPr>
          <p:cNvPr id="4" name="TextBox 3"/>
          <p:cNvSpPr txBox="1"/>
          <p:nvPr userDrawn="1"/>
        </p:nvSpPr>
        <p:spPr>
          <a:xfrm>
            <a:off x="4987227" y="6616700"/>
            <a:ext cx="1635384" cy="230832"/>
          </a:xfrm>
          <a:prstGeom prst="rect">
            <a:avLst/>
          </a:prstGeom>
          <a:noFill/>
        </p:spPr>
        <p:txBody>
          <a:bodyPr wrap="none" rtlCol="0">
            <a:spAutoFit/>
          </a:bodyPr>
          <a:lstStyle/>
          <a:p>
            <a:pPr defTabSz="457200"/>
            <a:r>
              <a:rPr lang="en-US" sz="900" i="1" dirty="0" smtClean="0">
                <a:solidFill>
                  <a:prstClr val="black"/>
                </a:solidFill>
              </a:rPr>
              <a:t>http://space-</a:t>
            </a:r>
            <a:r>
              <a:rPr lang="en-US" sz="900" i="1" dirty="0" err="1" smtClean="0">
                <a:solidFill>
                  <a:prstClr val="black"/>
                </a:solidFill>
              </a:rPr>
              <a:t>geodesy.nasa.gov</a:t>
            </a:r>
            <a:endParaRPr lang="en-US" sz="900" i="1" dirty="0">
              <a:solidFill>
                <a:prstClr val="black"/>
              </a:solidFill>
            </a:endParaRPr>
          </a:p>
        </p:txBody>
      </p:sp>
      <p:sp>
        <p:nvSpPr>
          <p:cNvPr id="8" name="TextBox 7"/>
          <p:cNvSpPr txBox="1"/>
          <p:nvPr userDrawn="1"/>
        </p:nvSpPr>
        <p:spPr>
          <a:xfrm>
            <a:off x="1" y="6616700"/>
            <a:ext cx="620683" cy="230832"/>
          </a:xfrm>
          <a:prstGeom prst="rect">
            <a:avLst/>
          </a:prstGeom>
          <a:noFill/>
        </p:spPr>
        <p:txBody>
          <a:bodyPr wrap="none" rtlCol="0">
            <a:spAutoFit/>
          </a:bodyPr>
          <a:lstStyle/>
          <a:p>
            <a:pPr defTabSz="457200"/>
            <a:r>
              <a:rPr lang="en-US" sz="900" i="1" dirty="0" smtClean="0">
                <a:solidFill>
                  <a:prstClr val="black"/>
                </a:solidFill>
              </a:rPr>
              <a:t>2/4/2013</a:t>
            </a:r>
            <a:endParaRPr lang="en-US" sz="900" i="1" dirty="0">
              <a:solidFill>
                <a:prstClr val="black"/>
              </a:solidFill>
            </a:endParaRPr>
          </a:p>
        </p:txBody>
      </p:sp>
      <p:sp>
        <p:nvSpPr>
          <p:cNvPr id="9" name="TextBox 8"/>
          <p:cNvSpPr txBox="1"/>
          <p:nvPr userDrawn="1"/>
        </p:nvSpPr>
        <p:spPr>
          <a:xfrm>
            <a:off x="11713807" y="6616700"/>
            <a:ext cx="319318" cy="230832"/>
          </a:xfrm>
          <a:prstGeom prst="rect">
            <a:avLst/>
          </a:prstGeom>
          <a:noFill/>
        </p:spPr>
        <p:txBody>
          <a:bodyPr wrap="none" rtlCol="0">
            <a:spAutoFit/>
          </a:bodyPr>
          <a:lstStyle/>
          <a:p>
            <a:pPr defTabSz="457200"/>
            <a:fld id="{D823AB45-C47B-AD49-9BC3-DC8FE4E664CE}" type="slidenum">
              <a:rPr lang="en-US" sz="900" i="1" smtClean="0">
                <a:solidFill>
                  <a:prstClr val="black"/>
                </a:solidFill>
              </a:rPr>
              <a:pPr defTabSz="457200"/>
              <a:t>‹#›</a:t>
            </a:fld>
            <a:endParaRPr lang="en-US" sz="900" i="1" dirty="0">
              <a:solidFill>
                <a:prstClr val="black"/>
              </a:solidFill>
            </a:endParaRPr>
          </a:p>
        </p:txBody>
      </p:sp>
    </p:spTree>
    <p:extLst>
      <p:ext uri="{BB962C8B-B14F-4D97-AF65-F5344CB8AC3E}">
        <p14:creationId xmlns:p14="http://schemas.microsoft.com/office/powerpoint/2010/main" val="190992253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lvl1pPr algn="ctr" defTabSz="457200" rtl="0" eaLnBrk="1" latinLnBrk="0" hangingPunct="1">
        <a:spcBef>
          <a:spcPct val="0"/>
        </a:spcBef>
        <a:buNone/>
        <a:defRPr sz="3600" kern="1200">
          <a:solidFill>
            <a:srgbClr val="470F14"/>
          </a:solidFill>
          <a:latin typeface="+mj-lt"/>
          <a:ea typeface="+mj-ea"/>
          <a:cs typeface="+mj-cs"/>
        </a:defRPr>
      </a:lvl1pPr>
    </p:titleStyle>
    <p:bodyStyle>
      <a:lvl1pPr marL="342900" indent="-342900" algn="l" defTabSz="457200" rtl="0" eaLnBrk="1" latinLnBrk="0" hangingPunct="1">
        <a:spcBef>
          <a:spcPct val="20000"/>
        </a:spcBef>
        <a:buClr>
          <a:srgbClr val="470F14"/>
        </a:buClr>
        <a:buSzPct val="70000"/>
        <a:buFont typeface="Wingdings" charset="2"/>
        <a:buChar char="u"/>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tx2">
            <a:lumMod val="40000"/>
            <a:lumOff val="60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470F14"/>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tx2">
            <a:lumMod val="40000"/>
            <a:lumOff val="60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470F14"/>
        </a:buClr>
        <a:buSzPct val="70000"/>
        <a:buFont typeface="Wingdings" charset="2"/>
        <a:buChar char="u"/>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a typeface="ＭＳ Ｐゴシック" charset="0"/>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a typeface="ＭＳ Ｐゴシック" charset="0"/>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2FD011D-14E3-4EC1-BED6-64B63A60B48A}" type="datetimeFigureOut">
              <a:rPr lang="en-US" smtClean="0">
                <a:solidFill>
                  <a:srgbClr val="04617B">
                    <a:shade val="90000"/>
                  </a:srgbClr>
                </a:solidFill>
                <a:ea typeface="ＭＳ Ｐゴシック" charset="0"/>
              </a:rPr>
              <a:pPr/>
              <a:t>6/9/2017</a:t>
            </a:fld>
            <a:endParaRPr lang="en-US" dirty="0">
              <a:solidFill>
                <a:srgbClr val="04617B">
                  <a:shade val="90000"/>
                </a:srgbClr>
              </a:solidFill>
              <a:ea typeface="ＭＳ Ｐゴシック" charset="0"/>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04617B">
                  <a:shade val="90000"/>
                </a:srgbClr>
              </a:solidFill>
              <a:ea typeface="ＭＳ Ｐゴシック" charset="0"/>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7A1E13C-89B0-48F3-85A1-24079B21077C}" type="slidenum">
              <a:rPr lang="en-US" smtClean="0">
                <a:solidFill>
                  <a:srgbClr val="04617B">
                    <a:shade val="90000"/>
                  </a:srgbClr>
                </a:solidFill>
                <a:ea typeface="ＭＳ Ｐゴシック" charset="0"/>
              </a:rPr>
              <a:pPr/>
              <a:t>‹#›</a:t>
            </a:fld>
            <a:endParaRPr lang="en-US" dirty="0">
              <a:solidFill>
                <a:srgbClr val="04617B">
                  <a:shade val="90000"/>
                </a:srgbClr>
              </a:solidFill>
              <a:ea typeface="ＭＳ Ｐゴシック" charset="0"/>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a typeface="ＭＳ Ｐゴシック"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a typeface="ＭＳ Ｐゴシック" charset="0"/>
              </a:endParaRPr>
            </a:p>
          </p:txBody>
        </p:sp>
      </p:grpSp>
    </p:spTree>
    <p:extLst>
      <p:ext uri="{BB962C8B-B14F-4D97-AF65-F5344CB8AC3E}">
        <p14:creationId xmlns:p14="http://schemas.microsoft.com/office/powerpoint/2010/main" val="42727282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499" y="42336"/>
            <a:ext cx="9973652" cy="7651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799" y="982133"/>
            <a:ext cx="11672711" cy="55033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1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801" y="38101"/>
            <a:ext cx="1155700" cy="727075"/>
          </a:xfrm>
          <a:prstGeom prst="rect">
            <a:avLst/>
          </a:prstGeom>
          <a:noFill/>
        </p:spPr>
      </p:pic>
      <p:cxnSp>
        <p:nvCxnSpPr>
          <p:cNvPr id="15" name="Straight Connector 14"/>
          <p:cNvCxnSpPr/>
          <p:nvPr userDrawn="1"/>
        </p:nvCxnSpPr>
        <p:spPr>
          <a:xfrm>
            <a:off x="304801" y="893233"/>
            <a:ext cx="11672711" cy="25400"/>
          </a:xfrm>
          <a:prstGeom prst="line">
            <a:avLst/>
          </a:prstGeom>
          <a:ln w="76200" cmpd="sng"/>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304799" y="6548969"/>
            <a:ext cx="11672711" cy="25400"/>
          </a:xfrm>
          <a:prstGeom prst="line">
            <a:avLst/>
          </a:prstGeom>
          <a:ln w="76200" cmpd="sng">
            <a:solidFill>
              <a:srgbClr val="470F14"/>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Space-Geodesy-logo5.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42137" y="38101"/>
            <a:ext cx="1011936" cy="743917"/>
          </a:xfrm>
          <a:prstGeom prst="rect">
            <a:avLst/>
          </a:prstGeom>
        </p:spPr>
      </p:pic>
      <p:sp>
        <p:nvSpPr>
          <p:cNvPr id="4" name="TextBox 3"/>
          <p:cNvSpPr txBox="1"/>
          <p:nvPr userDrawn="1"/>
        </p:nvSpPr>
        <p:spPr>
          <a:xfrm>
            <a:off x="4987227" y="6616700"/>
            <a:ext cx="1635384" cy="230832"/>
          </a:xfrm>
          <a:prstGeom prst="rect">
            <a:avLst/>
          </a:prstGeom>
          <a:noFill/>
        </p:spPr>
        <p:txBody>
          <a:bodyPr wrap="none" rtlCol="0">
            <a:spAutoFit/>
          </a:bodyPr>
          <a:lstStyle/>
          <a:p>
            <a:pPr defTabSz="457200"/>
            <a:r>
              <a:rPr lang="en-US" sz="900" i="1" dirty="0" smtClean="0">
                <a:solidFill>
                  <a:prstClr val="black"/>
                </a:solidFill>
              </a:rPr>
              <a:t>http://space-</a:t>
            </a:r>
            <a:r>
              <a:rPr lang="en-US" sz="900" i="1" dirty="0" err="1" smtClean="0">
                <a:solidFill>
                  <a:prstClr val="black"/>
                </a:solidFill>
              </a:rPr>
              <a:t>geodesy.nasa.gov</a:t>
            </a:r>
            <a:endParaRPr lang="en-US" sz="900" i="1" dirty="0">
              <a:solidFill>
                <a:prstClr val="black"/>
              </a:solidFill>
            </a:endParaRPr>
          </a:p>
        </p:txBody>
      </p:sp>
      <p:sp>
        <p:nvSpPr>
          <p:cNvPr id="8" name="TextBox 7"/>
          <p:cNvSpPr txBox="1"/>
          <p:nvPr userDrawn="1"/>
        </p:nvSpPr>
        <p:spPr>
          <a:xfrm>
            <a:off x="1" y="6616700"/>
            <a:ext cx="678391" cy="230832"/>
          </a:xfrm>
          <a:prstGeom prst="rect">
            <a:avLst/>
          </a:prstGeom>
          <a:noFill/>
        </p:spPr>
        <p:txBody>
          <a:bodyPr wrap="none" rtlCol="0">
            <a:spAutoFit/>
          </a:bodyPr>
          <a:lstStyle/>
          <a:p>
            <a:pPr defTabSz="457200"/>
            <a:r>
              <a:rPr lang="en-US" sz="900" i="1" dirty="0" smtClean="0">
                <a:solidFill>
                  <a:prstClr val="black"/>
                </a:solidFill>
              </a:rPr>
              <a:t>9/13/2012</a:t>
            </a:r>
            <a:endParaRPr lang="en-US" sz="900" i="1" dirty="0">
              <a:solidFill>
                <a:prstClr val="black"/>
              </a:solidFill>
            </a:endParaRPr>
          </a:p>
        </p:txBody>
      </p:sp>
      <p:sp>
        <p:nvSpPr>
          <p:cNvPr id="9" name="TextBox 8"/>
          <p:cNvSpPr txBox="1"/>
          <p:nvPr userDrawn="1"/>
        </p:nvSpPr>
        <p:spPr>
          <a:xfrm>
            <a:off x="11713807" y="6616700"/>
            <a:ext cx="319318" cy="230832"/>
          </a:xfrm>
          <a:prstGeom prst="rect">
            <a:avLst/>
          </a:prstGeom>
          <a:noFill/>
        </p:spPr>
        <p:txBody>
          <a:bodyPr wrap="none" rtlCol="0">
            <a:spAutoFit/>
          </a:bodyPr>
          <a:lstStyle/>
          <a:p>
            <a:pPr defTabSz="457200"/>
            <a:fld id="{D823AB45-C47B-AD49-9BC3-DC8FE4E664CE}" type="slidenum">
              <a:rPr lang="en-US" sz="900" i="1" smtClean="0">
                <a:solidFill>
                  <a:prstClr val="black"/>
                </a:solidFill>
              </a:rPr>
              <a:pPr defTabSz="457200"/>
              <a:t>‹#›</a:t>
            </a:fld>
            <a:endParaRPr lang="en-US" sz="900" i="1" dirty="0">
              <a:solidFill>
                <a:prstClr val="black"/>
              </a:solidFill>
            </a:endParaRPr>
          </a:p>
        </p:txBody>
      </p:sp>
    </p:spTree>
    <p:extLst>
      <p:ext uri="{BB962C8B-B14F-4D97-AF65-F5344CB8AC3E}">
        <p14:creationId xmlns:p14="http://schemas.microsoft.com/office/powerpoint/2010/main" val="37871166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lvl1pPr algn="ctr" defTabSz="457200" rtl="0" eaLnBrk="1" latinLnBrk="0" hangingPunct="1">
        <a:spcBef>
          <a:spcPct val="0"/>
        </a:spcBef>
        <a:buNone/>
        <a:defRPr sz="3600" kern="1200">
          <a:solidFill>
            <a:srgbClr val="470F14"/>
          </a:solidFill>
          <a:latin typeface="+mj-lt"/>
          <a:ea typeface="+mj-ea"/>
          <a:cs typeface="+mj-cs"/>
        </a:defRPr>
      </a:lvl1pPr>
    </p:titleStyle>
    <p:bodyStyle>
      <a:lvl1pPr marL="342900" indent="-342900" algn="l" defTabSz="457200" rtl="0" eaLnBrk="1" latinLnBrk="0" hangingPunct="1">
        <a:spcBef>
          <a:spcPct val="20000"/>
        </a:spcBef>
        <a:buClr>
          <a:srgbClr val="470F14"/>
        </a:buClr>
        <a:buSzPct val="70000"/>
        <a:buFont typeface="Wingdings" charset="2"/>
        <a:buChar char="u"/>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tx2">
            <a:lumMod val="40000"/>
            <a:lumOff val="60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470F14"/>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tx2">
            <a:lumMod val="40000"/>
            <a:lumOff val="60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470F14"/>
        </a:buClr>
        <a:buSzPct val="70000"/>
        <a:buFont typeface="Wingdings" charset="2"/>
        <a:buChar char="u"/>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berhanu.t.bulcha@nasa.gov" TargetMode="External"/><Relationship Id="rId13"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hyperlink" Target="mailto:thomas.r.stevenson@nasa.gov" TargetMode="External"/><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charles.j.turner@nasa.gov" TargetMode="External"/><Relationship Id="rId11" Type="http://schemas.openxmlformats.org/officeDocument/2006/relationships/image" Target="../media/image8.png"/><Relationship Id="rId5" Type="http://schemas.openxmlformats.org/officeDocument/2006/relationships/hyperlink" Target="mailto:ganesanr@mit.edu" TargetMode="External"/><Relationship Id="rId10" Type="http://schemas.openxmlformats.org/officeDocument/2006/relationships/image" Target="../media/image7.png"/><Relationship Id="rId4" Type="http://schemas.openxmlformats.org/officeDocument/2006/relationships/hyperlink" Target="mailto:Lawrence.M.Hilliard@NASA.gov" TargetMode="External"/><Relationship Id="rId9" Type="http://schemas.openxmlformats.org/officeDocument/2006/relationships/image" Target="../media/image6.gif"/><Relationship Id="rId1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emf"/><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Layout" Target="../slideLayouts/slideLayout2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mailto:Lawrence.M.Hilliard@NASA.gov" TargetMode="External"/><Relationship Id="rId7" Type="http://schemas.openxmlformats.org/officeDocument/2006/relationships/image" Target="../media/image62.png"/><Relationship Id="rId2" Type="http://schemas.openxmlformats.org/officeDocument/2006/relationships/image" Target="../media/image58.jpe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10" Type="http://schemas.openxmlformats.org/officeDocument/2006/relationships/image" Target="../media/image1.png"/><Relationship Id="rId4" Type="http://schemas.openxmlformats.org/officeDocument/2006/relationships/image" Target="../media/image59.jp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36.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4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5.emf"/><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hyperlink" Target="http://www.haystack.mit.edu/geo/vlbi_td/BBDev/037.pdf" TargetMode="External"/><Relationship Id="rId2" Type="http://schemas.openxmlformats.org/officeDocument/2006/relationships/notesSlide" Target="../notesSlides/notesSlide2.xml"/><Relationship Id="rId1" Type="http://schemas.openxmlformats.org/officeDocument/2006/relationships/slideLayout" Target="../slideLayouts/slideLayout59.xml"/><Relationship Id="rId5" Type="http://schemas.openxmlformats.org/officeDocument/2006/relationships/image" Target="../media/image16.emf"/><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16" descr="gpw2-merc_ec01-[Converted].jpg"/>
          <p:cNvPicPr>
            <a:picLocks noChangeAspect="1"/>
          </p:cNvPicPr>
          <p:nvPr/>
        </p:nvPicPr>
        <p:blipFill>
          <a:blip r:embed="rId3" cstate="print"/>
          <a:srcRect/>
          <a:stretch>
            <a:fillRect/>
          </a:stretch>
        </p:blipFill>
        <p:spPr bwMode="auto">
          <a:xfrm>
            <a:off x="1524000" y="1588"/>
            <a:ext cx="9144000" cy="5448300"/>
          </a:xfrm>
          <a:prstGeom prst="rect">
            <a:avLst/>
          </a:prstGeom>
          <a:noFill/>
          <a:ln w="9525">
            <a:noFill/>
            <a:miter lim="800000"/>
            <a:headEnd/>
            <a:tailEnd/>
          </a:ln>
        </p:spPr>
      </p:pic>
      <p:sp>
        <p:nvSpPr>
          <p:cNvPr id="18" name="Rectangle 17"/>
          <p:cNvSpPr/>
          <p:nvPr/>
        </p:nvSpPr>
        <p:spPr>
          <a:xfrm>
            <a:off x="1524000" y="1"/>
            <a:ext cx="9144000" cy="5449887"/>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6388" name="Title 3"/>
          <p:cNvSpPr>
            <a:spLocks noGrp="1"/>
          </p:cNvSpPr>
          <p:nvPr>
            <p:ph type="ctrTitle"/>
          </p:nvPr>
        </p:nvSpPr>
        <p:spPr>
          <a:xfrm>
            <a:off x="2187575" y="622300"/>
            <a:ext cx="7816850" cy="1775478"/>
          </a:xfrm>
        </p:spPr>
        <p:txBody>
          <a:bodyPr>
            <a:normAutofit/>
          </a:bodyPr>
          <a:lstStyle/>
          <a:p>
            <a:r>
              <a:rPr lang="en-US" sz="3600" dirty="0"/>
              <a:t>RFI Mitigation and Testing Employed at GGAO for NASA’s Space Geodesy Project (SGP)</a:t>
            </a:r>
            <a:endParaRPr lang="en-US" sz="3600" dirty="0">
              <a:latin typeface="Trebuchet MS" pitchFamily="-65" charset="0"/>
            </a:endParaRPr>
          </a:p>
        </p:txBody>
      </p:sp>
      <p:sp>
        <p:nvSpPr>
          <p:cNvPr id="16389" name="Subtitle 4"/>
          <p:cNvSpPr>
            <a:spLocks noGrp="1"/>
          </p:cNvSpPr>
          <p:nvPr>
            <p:ph type="subTitle" idx="1"/>
          </p:nvPr>
        </p:nvSpPr>
        <p:spPr>
          <a:xfrm>
            <a:off x="2692400" y="3873500"/>
            <a:ext cx="6807200" cy="1576388"/>
          </a:xfrm>
        </p:spPr>
        <p:txBody>
          <a:bodyPr/>
          <a:lstStyle/>
          <a:p>
            <a:pPr eaLnBrk="1" hangingPunct="1">
              <a:lnSpc>
                <a:spcPct val="80000"/>
              </a:lnSpc>
              <a:spcBef>
                <a:spcPct val="0"/>
              </a:spcBef>
            </a:pPr>
            <a:endParaRPr lang="en-US" sz="1600" b="1" dirty="0">
              <a:solidFill>
                <a:schemeClr val="tx1"/>
              </a:solidFill>
              <a:latin typeface="Trebuchet MS" pitchFamily="-65" charset="0"/>
            </a:endParaRPr>
          </a:p>
          <a:p>
            <a:pPr eaLnBrk="1" hangingPunct="1">
              <a:lnSpc>
                <a:spcPct val="80000"/>
              </a:lnSpc>
              <a:spcBef>
                <a:spcPct val="0"/>
              </a:spcBef>
            </a:pPr>
            <a:endParaRPr lang="en-US" sz="1600" b="1" dirty="0">
              <a:solidFill>
                <a:schemeClr val="tx1"/>
              </a:solidFill>
              <a:latin typeface="Trebuchet MS" pitchFamily="-65" charset="0"/>
            </a:endParaRPr>
          </a:p>
        </p:txBody>
      </p:sp>
      <p:sp>
        <p:nvSpPr>
          <p:cNvPr id="11" name="TextBox 10"/>
          <p:cNvSpPr txBox="1"/>
          <p:nvPr/>
        </p:nvSpPr>
        <p:spPr>
          <a:xfrm flipH="1">
            <a:off x="3043302" y="2709050"/>
            <a:ext cx="6136554" cy="2923877"/>
          </a:xfrm>
          <a:prstGeom prst="rect">
            <a:avLst/>
          </a:prstGeom>
          <a:noFill/>
        </p:spPr>
        <p:txBody>
          <a:bodyPr wrap="square" rtlCol="0">
            <a:spAutoFit/>
          </a:bodyPr>
          <a:lstStyle/>
          <a:p>
            <a:pPr algn="ctr"/>
            <a:r>
              <a:rPr lang="en-US" baseline="30000" dirty="0" smtClean="0">
                <a:solidFill>
                  <a:prstClr val="black"/>
                </a:solidFill>
              </a:rPr>
              <a:t>1</a:t>
            </a:r>
            <a:r>
              <a:rPr lang="en-US" dirty="0" smtClean="0">
                <a:solidFill>
                  <a:prstClr val="black"/>
                </a:solidFill>
              </a:rPr>
              <a:t>L</a:t>
            </a:r>
            <a:r>
              <a:rPr lang="en-US" dirty="0">
                <a:solidFill>
                  <a:prstClr val="black"/>
                </a:solidFill>
              </a:rPr>
              <a:t>. M. Hilliard </a:t>
            </a:r>
            <a:r>
              <a:rPr lang="en-US" dirty="0">
                <a:solidFill>
                  <a:prstClr val="black"/>
                </a:solidFill>
                <a:hlinkClick r:id="rId4"/>
              </a:rPr>
              <a:t>Lawrence.M.Hilliard@NASA.gov</a:t>
            </a:r>
            <a:r>
              <a:rPr lang="en-US" dirty="0">
                <a:solidFill>
                  <a:prstClr val="black"/>
                </a:solidFill>
              </a:rPr>
              <a:t> </a:t>
            </a:r>
            <a:endParaRPr lang="en-US" dirty="0" smtClean="0">
              <a:solidFill>
                <a:prstClr val="black"/>
              </a:solidFill>
            </a:endParaRPr>
          </a:p>
          <a:p>
            <a:pPr algn="ctr"/>
            <a:r>
              <a:rPr lang="en-US" baseline="30000" dirty="0" smtClean="0">
                <a:solidFill>
                  <a:prstClr val="black"/>
                </a:solidFill>
              </a:rPr>
              <a:t>2</a:t>
            </a:r>
            <a:r>
              <a:rPr lang="en-US" dirty="0" smtClean="0">
                <a:solidFill>
                  <a:prstClr val="black"/>
                </a:solidFill>
              </a:rPr>
              <a:t>Ganesh </a:t>
            </a:r>
            <a:r>
              <a:rPr lang="en-US" dirty="0">
                <a:solidFill>
                  <a:prstClr val="black"/>
                </a:solidFill>
              </a:rPr>
              <a:t>Rajagopalan </a:t>
            </a:r>
            <a:r>
              <a:rPr lang="en-US" dirty="0" smtClean="0">
                <a:solidFill>
                  <a:prstClr val="black"/>
                </a:solidFill>
                <a:hlinkClick r:id="rId5"/>
              </a:rPr>
              <a:t>ganesanr@mit.edu</a:t>
            </a:r>
            <a:endParaRPr lang="en-US" dirty="0" smtClean="0">
              <a:solidFill>
                <a:prstClr val="black"/>
              </a:solidFill>
            </a:endParaRPr>
          </a:p>
          <a:p>
            <a:pPr algn="ctr"/>
            <a:r>
              <a:rPr lang="en-US" baseline="30000" dirty="0">
                <a:solidFill>
                  <a:prstClr val="black"/>
                </a:solidFill>
              </a:rPr>
              <a:t>1</a:t>
            </a:r>
            <a:r>
              <a:rPr lang="en-US" dirty="0" smtClean="0">
                <a:solidFill>
                  <a:prstClr val="black"/>
                </a:solidFill>
              </a:rPr>
              <a:t>Charles </a:t>
            </a:r>
            <a:r>
              <a:rPr lang="en-US" dirty="0">
                <a:solidFill>
                  <a:prstClr val="black"/>
                </a:solidFill>
              </a:rPr>
              <a:t>Turner </a:t>
            </a:r>
            <a:r>
              <a:rPr lang="en-US" dirty="0" smtClean="0">
                <a:solidFill>
                  <a:prstClr val="black"/>
                </a:solidFill>
                <a:hlinkClick r:id="rId6"/>
              </a:rPr>
              <a:t>charles.j.turner@nasa.gov</a:t>
            </a:r>
            <a:r>
              <a:rPr lang="en-US" dirty="0" smtClean="0">
                <a:solidFill>
                  <a:prstClr val="black"/>
                </a:solidFill>
              </a:rPr>
              <a:t> </a:t>
            </a:r>
          </a:p>
          <a:p>
            <a:pPr algn="ctr"/>
            <a:r>
              <a:rPr lang="en-US" dirty="0">
                <a:solidFill>
                  <a:prstClr val="black"/>
                </a:solidFill>
              </a:rPr>
              <a:t>Thomas Stevenson </a:t>
            </a:r>
            <a:r>
              <a:rPr lang="en-US" dirty="0" smtClean="0">
                <a:solidFill>
                  <a:prstClr val="black"/>
                </a:solidFill>
                <a:hlinkClick r:id="rId7"/>
              </a:rPr>
              <a:t>thomas.r.stevenson@nasa.gov</a:t>
            </a:r>
            <a:r>
              <a:rPr lang="en-US" dirty="0" smtClean="0">
                <a:solidFill>
                  <a:prstClr val="black"/>
                </a:solidFill>
              </a:rPr>
              <a:t> </a:t>
            </a:r>
          </a:p>
          <a:p>
            <a:pPr algn="ctr"/>
            <a:r>
              <a:rPr lang="en-US" dirty="0">
                <a:solidFill>
                  <a:prstClr val="black"/>
                </a:solidFill>
              </a:rPr>
              <a:t>Berhanu Bulcha </a:t>
            </a:r>
            <a:r>
              <a:rPr lang="en-US" dirty="0" smtClean="0">
                <a:solidFill>
                  <a:prstClr val="black"/>
                </a:solidFill>
                <a:hlinkClick r:id="rId8"/>
              </a:rPr>
              <a:t>berhanu.t.bulcha@nasa.gov</a:t>
            </a:r>
            <a:r>
              <a:rPr lang="en-US" dirty="0" smtClean="0">
                <a:solidFill>
                  <a:prstClr val="black"/>
                </a:solidFill>
              </a:rPr>
              <a:t> </a:t>
            </a:r>
          </a:p>
          <a:p>
            <a:pPr algn="ctr"/>
            <a:r>
              <a:rPr lang="en-US" dirty="0">
                <a:solidFill>
                  <a:prstClr val="black"/>
                </a:solidFill>
              </a:rPr>
              <a:t/>
            </a:r>
            <a:br>
              <a:rPr lang="en-US" dirty="0">
                <a:solidFill>
                  <a:prstClr val="black"/>
                </a:solidFill>
              </a:rPr>
            </a:br>
            <a:endParaRPr lang="en-US" sz="1600" dirty="0">
              <a:solidFill>
                <a:prstClr val="black"/>
              </a:solidFill>
            </a:endParaRPr>
          </a:p>
          <a:p>
            <a:pPr algn="ctr"/>
            <a:r>
              <a:rPr lang="en-US" baseline="30000" dirty="0">
                <a:solidFill>
                  <a:prstClr val="black"/>
                </a:solidFill>
              </a:rPr>
              <a:t>1NASA Goddard Space Flight Center, Greenbelt MD, USA</a:t>
            </a:r>
          </a:p>
          <a:p>
            <a:pPr algn="ctr"/>
            <a:r>
              <a:rPr lang="en-US" baseline="30000" dirty="0">
                <a:solidFill>
                  <a:prstClr val="black"/>
                </a:solidFill>
              </a:rPr>
              <a:t>2 MIT Haystack Observatory, Westford MA, USA</a:t>
            </a:r>
          </a:p>
          <a:p>
            <a:pPr algn="ctr"/>
            <a:endParaRPr lang="en-US" dirty="0">
              <a:solidFill>
                <a:prstClr val="black"/>
              </a:solidFill>
            </a:endParaRPr>
          </a:p>
          <a:p>
            <a:endParaRPr lang="en-US" dirty="0">
              <a:solidFill>
                <a:prstClr val="black"/>
              </a:solidFill>
            </a:endParaRPr>
          </a:p>
        </p:txBody>
      </p:sp>
      <p:pic>
        <p:nvPicPr>
          <p:cNvPr id="5122" name="Picture 2" descr="http://www.haystack.edu/images/logo/MIT-Colors2005.gif"/>
          <p:cNvPicPr>
            <a:picLocks noChangeAspect="1" noChangeArrowheads="1"/>
          </p:cNvPicPr>
          <p:nvPr/>
        </p:nvPicPr>
        <p:blipFill>
          <a:blip r:embed="rId9" cstate="print"/>
          <a:srcRect/>
          <a:stretch>
            <a:fillRect/>
          </a:stretch>
        </p:blipFill>
        <p:spPr bwMode="auto">
          <a:xfrm>
            <a:off x="5791200" y="5683581"/>
            <a:ext cx="1295400" cy="1041770"/>
          </a:xfrm>
          <a:prstGeom prst="rect">
            <a:avLst/>
          </a:prstGeom>
          <a:noFill/>
        </p:spPr>
      </p:pic>
      <p:pic>
        <p:nvPicPr>
          <p:cNvPr id="5128" name="Picture 8"/>
          <p:cNvPicPr>
            <a:picLocks noChangeAspect="1" noChangeArrowheads="1"/>
          </p:cNvPicPr>
          <p:nvPr/>
        </p:nvPicPr>
        <p:blipFill>
          <a:blip r:embed="rId10" cstate="print"/>
          <a:srcRect/>
          <a:stretch>
            <a:fillRect/>
          </a:stretch>
        </p:blipFill>
        <p:spPr bwMode="auto">
          <a:xfrm>
            <a:off x="8925868" y="6019801"/>
            <a:ext cx="1600200" cy="677186"/>
          </a:xfrm>
          <a:prstGeom prst="rect">
            <a:avLst/>
          </a:prstGeom>
          <a:noFill/>
          <a:ln w="9525">
            <a:noFill/>
            <a:miter lim="800000"/>
            <a:headEnd/>
            <a:tailEnd/>
          </a:ln>
        </p:spPr>
      </p:pic>
      <p:pic>
        <p:nvPicPr>
          <p:cNvPr id="5129" name="Picture 9"/>
          <p:cNvPicPr>
            <a:picLocks noChangeAspect="1" noChangeArrowheads="1"/>
          </p:cNvPicPr>
          <p:nvPr/>
        </p:nvPicPr>
        <p:blipFill>
          <a:blip r:embed="rId11" cstate="print"/>
          <a:srcRect/>
          <a:stretch>
            <a:fillRect/>
          </a:stretch>
        </p:blipFill>
        <p:spPr bwMode="auto">
          <a:xfrm>
            <a:off x="7707545" y="5782587"/>
            <a:ext cx="898357" cy="914400"/>
          </a:xfrm>
          <a:prstGeom prst="rect">
            <a:avLst/>
          </a:prstGeom>
          <a:noFill/>
          <a:ln w="9525">
            <a:noFill/>
            <a:miter lim="800000"/>
            <a:headEnd/>
            <a:tailEnd/>
          </a:ln>
        </p:spPr>
      </p:pic>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4001"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3" descr="NASA_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2007" y="5622855"/>
            <a:ext cx="1241054" cy="104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3" descr="http://www.haystack.mit.edu/images/logo/ivs-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53971" y="5666084"/>
            <a:ext cx="1162585" cy="1057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074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GGAO, and SGP generally, Problem Statement: Competing Requirements</a:t>
            </a:r>
            <a:endParaRPr lang="en-US" dirty="0"/>
          </a:p>
        </p:txBody>
      </p:sp>
      <p:sp>
        <p:nvSpPr>
          <p:cNvPr id="4" name="TextBox 71"/>
          <p:cNvSpPr txBox="1">
            <a:spLocks noGrp="1" noChangeArrowheads="1"/>
          </p:cNvSpPr>
          <p:nvPr>
            <p:ph idx="1"/>
          </p:nvPr>
        </p:nvSpPr>
        <p:spPr bwMode="auto">
          <a:xfrm>
            <a:off x="276227" y="1609726"/>
            <a:ext cx="4638674" cy="50167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9100">
                <a:solidFill>
                  <a:schemeClr val="tx1"/>
                </a:solidFill>
                <a:latin typeface="Times New Roman" panose="02020603050405020304" pitchFamily="18" charset="0"/>
              </a:defRPr>
            </a:lvl1pPr>
            <a:lvl2pPr marL="742950" indent="-285750">
              <a:spcBef>
                <a:spcPct val="20000"/>
              </a:spcBef>
              <a:buChar char="–"/>
              <a:defRPr sz="8000">
                <a:solidFill>
                  <a:schemeClr val="tx1"/>
                </a:solidFill>
                <a:latin typeface="Times New Roman" panose="02020603050405020304" pitchFamily="18" charset="0"/>
              </a:defRPr>
            </a:lvl2pPr>
            <a:lvl3pPr marL="1143000" indent="-228600">
              <a:spcBef>
                <a:spcPct val="20000"/>
              </a:spcBef>
              <a:buChar char="•"/>
              <a:defRPr sz="6900">
                <a:solidFill>
                  <a:schemeClr val="tx1"/>
                </a:solidFill>
                <a:latin typeface="Times New Roman" panose="02020603050405020304" pitchFamily="18" charset="0"/>
              </a:defRPr>
            </a:lvl3pPr>
            <a:lvl4pPr marL="1600200" indent="-228600">
              <a:spcBef>
                <a:spcPct val="20000"/>
              </a:spcBef>
              <a:buChar char="–"/>
              <a:defRPr sz="5700">
                <a:solidFill>
                  <a:schemeClr val="tx1"/>
                </a:solidFill>
                <a:latin typeface="Times New Roman" panose="02020603050405020304" pitchFamily="18" charset="0"/>
              </a:defRPr>
            </a:lvl4pPr>
            <a:lvl5pPr marL="2057400" indent="-228600">
              <a:spcBef>
                <a:spcPct val="20000"/>
              </a:spcBef>
              <a:buChar char="»"/>
              <a:defRPr sz="57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57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57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57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5700">
                <a:solidFill>
                  <a:schemeClr val="tx1"/>
                </a:solidFill>
                <a:latin typeface="Times New Roman" panose="02020603050405020304" pitchFamily="18" charset="0"/>
              </a:defRPr>
            </a:lvl9pPr>
          </a:lstStyle>
          <a:p>
            <a:r>
              <a:rPr lang="en-US" sz="1600" dirty="0" smtClean="0"/>
              <a:t>The problem at GGAO, and at the 4-technique geodetic stations of the future being deployed by SGP, is that both DORIS and SGSLR require emissions that are found in the VGOS broadband.  For DORIS, path loss and blockage on the GGAO campus reduce the effect of RFI to that of raising the noise floor to a tolerable level. For SGSLR, we have had to introduce low-elevation restrictions or “masks” to both the Laser Hazard Reduction System (LHRS) radars and the VLBI antenna. The VLBI can be damaged by the 4kW peak power output LHRS radar, so the main lobe (-57.1 </a:t>
            </a:r>
            <a:r>
              <a:rPr lang="en-US" sz="1600" dirty="0" err="1" smtClean="0"/>
              <a:t>dBW</a:t>
            </a:r>
            <a:r>
              <a:rPr lang="en-US" sz="1600" dirty="0" smtClean="0"/>
              <a:t> at VLBI phase center) must be avoided which will destroy the receiver, and the 1st </a:t>
            </a:r>
            <a:r>
              <a:rPr lang="en-US" sz="1600" dirty="0" err="1" smtClean="0"/>
              <a:t>sidelobe</a:t>
            </a:r>
            <a:r>
              <a:rPr lang="en-US" sz="1600" dirty="0" smtClean="0"/>
              <a:t> saturates the optical link in the receiver chain in effect blinding VLBI from high band (5-14 GHz). In VLBI, low band (2-5 GHz) does not use the same optical link because the low band RFI (e.g. DORIS, </a:t>
            </a:r>
            <a:r>
              <a:rPr lang="en-US" sz="1600" dirty="0" err="1" smtClean="0"/>
              <a:t>wifi</a:t>
            </a:r>
            <a:r>
              <a:rPr lang="en-US" sz="1600" dirty="0" smtClean="0"/>
              <a:t>, … ) would saturate as well, but can be carried back via coaxial cable. </a:t>
            </a:r>
            <a:endParaRPr lang="en-US" sz="16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406" y="1609726"/>
            <a:ext cx="7053918" cy="5153024"/>
          </a:xfrm>
          <a:prstGeom prst="rect">
            <a:avLst/>
          </a:prstGeom>
        </p:spPr>
      </p:pic>
    </p:spTree>
    <p:extLst>
      <p:ext uri="{BB962C8B-B14F-4D97-AF65-F5344CB8AC3E}">
        <p14:creationId xmlns:p14="http://schemas.microsoft.com/office/powerpoint/2010/main" val="1998914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Masks, Loss of Sky Coverage, Characterizing the 12m </a:t>
            </a:r>
            <a:r>
              <a:rPr lang="en-US" dirty="0" err="1" smtClean="0"/>
              <a:t>Sidelobes</a:t>
            </a:r>
            <a:endParaRPr lang="en-US" dirty="0"/>
          </a:p>
        </p:txBody>
      </p:sp>
      <p:sp>
        <p:nvSpPr>
          <p:cNvPr id="5" name="Content Placeholder 4"/>
          <p:cNvSpPr txBox="1">
            <a:spLocks noGrp="1" noChangeArrowheads="1"/>
          </p:cNvSpPr>
          <p:nvPr>
            <p:ph idx="1"/>
          </p:nvPr>
        </p:nvSpPr>
        <p:spPr bwMode="auto">
          <a:xfrm>
            <a:off x="609600" y="1600201"/>
            <a:ext cx="4543425" cy="4708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9100">
                <a:solidFill>
                  <a:schemeClr val="tx1"/>
                </a:solidFill>
                <a:latin typeface="Times New Roman" panose="02020603050405020304" pitchFamily="18" charset="0"/>
              </a:defRPr>
            </a:lvl1pPr>
            <a:lvl2pPr marL="742950" indent="-285750">
              <a:spcBef>
                <a:spcPct val="20000"/>
              </a:spcBef>
              <a:buChar char="–"/>
              <a:defRPr sz="8000">
                <a:solidFill>
                  <a:schemeClr val="tx1"/>
                </a:solidFill>
                <a:latin typeface="Times New Roman" panose="02020603050405020304" pitchFamily="18" charset="0"/>
              </a:defRPr>
            </a:lvl2pPr>
            <a:lvl3pPr marL="1143000" indent="-228600">
              <a:spcBef>
                <a:spcPct val="20000"/>
              </a:spcBef>
              <a:buChar char="•"/>
              <a:defRPr sz="6900">
                <a:solidFill>
                  <a:schemeClr val="tx1"/>
                </a:solidFill>
                <a:latin typeface="Times New Roman" panose="02020603050405020304" pitchFamily="18" charset="0"/>
              </a:defRPr>
            </a:lvl3pPr>
            <a:lvl4pPr marL="1600200" indent="-228600">
              <a:spcBef>
                <a:spcPct val="20000"/>
              </a:spcBef>
              <a:buChar char="–"/>
              <a:defRPr sz="5700">
                <a:solidFill>
                  <a:schemeClr val="tx1"/>
                </a:solidFill>
                <a:latin typeface="Times New Roman" panose="02020603050405020304" pitchFamily="18" charset="0"/>
              </a:defRPr>
            </a:lvl4pPr>
            <a:lvl5pPr marL="2057400" indent="-228600">
              <a:spcBef>
                <a:spcPct val="20000"/>
              </a:spcBef>
              <a:buChar char="»"/>
              <a:defRPr sz="57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57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57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57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5700">
                <a:solidFill>
                  <a:schemeClr val="tx1"/>
                </a:solidFill>
                <a:latin typeface="Times New Roman" panose="02020603050405020304" pitchFamily="18" charset="0"/>
              </a:defRPr>
            </a:lvl9pPr>
          </a:lstStyle>
          <a:p>
            <a:r>
              <a:rPr lang="en-US" sz="2000" dirty="0" smtClean="0"/>
              <a:t>In October 2012, at GGAO we conducted two different VLBI tests defining the reduced sky coverage impact of using masks to restrict the viewing angle of both the SGSLR and the VLBI on the GGAO campus. We also ran tests earlier in 2012, characterizing the VLBI antenna beam pattern with 9.41 GHz (</a:t>
            </a:r>
            <a:r>
              <a:rPr lang="en-US" sz="2000" dirty="0" err="1" smtClean="0"/>
              <a:t>sidelobe</a:t>
            </a:r>
            <a:r>
              <a:rPr lang="en-US" sz="2000" dirty="0" smtClean="0"/>
              <a:t> surrogate(</a:t>
            </a:r>
            <a:r>
              <a:rPr lang="en-US" sz="2000" dirty="0" err="1" smtClean="0"/>
              <a:t>ss</a:t>
            </a:r>
            <a:r>
              <a:rPr lang="en-US" sz="2000" dirty="0" smtClean="0"/>
              <a:t>)) beacons transmitting from locations near the directional antenna locations used by LHRS. With these tests we recognized hot spots associated with the VLBI </a:t>
            </a:r>
            <a:r>
              <a:rPr lang="en-US" sz="2000" dirty="0" err="1" smtClean="0"/>
              <a:t>subreflector</a:t>
            </a:r>
            <a:r>
              <a:rPr lang="en-US" sz="2000" dirty="0" smtClean="0"/>
              <a:t> looking right at the LHRS </a:t>
            </a:r>
            <a:r>
              <a:rPr lang="en-US" sz="2000" dirty="0" err="1" smtClean="0"/>
              <a:t>ss</a:t>
            </a:r>
            <a:r>
              <a:rPr lang="en-US" sz="2000" dirty="0" smtClean="0"/>
              <a:t> beacon. </a:t>
            </a:r>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275" y="1661764"/>
            <a:ext cx="5749615" cy="4833416"/>
          </a:xfrm>
          <a:prstGeom prst="rect">
            <a:avLst/>
          </a:prstGeom>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0426" y="558314"/>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616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8229600" cy="1143000"/>
          </a:xfrm>
        </p:spPr>
        <p:txBody>
          <a:bodyPr>
            <a:normAutofit fontScale="90000"/>
          </a:bodyPr>
          <a:lstStyle/>
          <a:p>
            <a:r>
              <a:rPr lang="en-US" dirty="0" smtClean="0"/>
              <a:t>Comparison to ANSI </a:t>
            </a:r>
            <a:r>
              <a:rPr lang="en-US" dirty="0" err="1" smtClean="0"/>
              <a:t>sidelobe</a:t>
            </a:r>
            <a:r>
              <a:rPr lang="en-US" dirty="0" smtClean="0"/>
              <a:t> envelope</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2038350" y="1295401"/>
            <a:ext cx="8115300" cy="4524375"/>
          </a:xfrm>
          <a:prstGeom prst="rect">
            <a:avLst/>
          </a:prstGeom>
          <a:noFill/>
          <a:ln w="9525">
            <a:noFill/>
            <a:miter lim="800000"/>
            <a:headEnd/>
            <a:tailEnd/>
          </a:ln>
        </p:spPr>
      </p:pic>
      <p:sp>
        <p:nvSpPr>
          <p:cNvPr id="4" name="TextBox 3"/>
          <p:cNvSpPr txBox="1"/>
          <p:nvPr/>
        </p:nvSpPr>
        <p:spPr>
          <a:xfrm>
            <a:off x="2971800" y="5943600"/>
            <a:ext cx="7162800" cy="923330"/>
          </a:xfrm>
          <a:prstGeom prst="rect">
            <a:avLst/>
          </a:prstGeom>
          <a:noFill/>
        </p:spPr>
        <p:txBody>
          <a:bodyPr wrap="square" rtlCol="0">
            <a:spAutoFit/>
          </a:bodyPr>
          <a:lstStyle/>
          <a:p>
            <a:r>
              <a:rPr lang="en-US" dirty="0">
                <a:latin typeface="Cambria" pitchFamily="18" charset="0"/>
              </a:rPr>
              <a:t>Figure 1: ITU-5009 antenna </a:t>
            </a:r>
            <a:r>
              <a:rPr lang="en-US" dirty="0" err="1">
                <a:latin typeface="Cambria" pitchFamily="18" charset="0"/>
              </a:rPr>
              <a:t>sidelobe</a:t>
            </a:r>
            <a:r>
              <a:rPr lang="en-US" dirty="0">
                <a:latin typeface="Cambria" pitchFamily="18" charset="0"/>
              </a:rPr>
              <a:t> envelope model incorporated in numerical RFI-compatibility studies.</a:t>
            </a:r>
          </a:p>
          <a:p>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9451" y="228600"/>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066663"/>
      </p:ext>
    </p:extLst>
  </p:cSld>
  <p:clrMapOvr>
    <a:masterClrMapping/>
  </p:clrMapOvr>
  <p:transition spd="slow">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601201" cy="1143000"/>
          </a:xfrm>
        </p:spPr>
        <p:txBody>
          <a:bodyPr>
            <a:noAutofit/>
          </a:bodyPr>
          <a:lstStyle/>
          <a:p>
            <a:r>
              <a:rPr lang="en-US" sz="2800" dirty="0" smtClean="0"/>
              <a:t>VLBI </a:t>
            </a:r>
            <a:r>
              <a:rPr lang="en-US" sz="2800" dirty="0" err="1" smtClean="0"/>
              <a:t>Sidelobe</a:t>
            </a:r>
            <a:r>
              <a:rPr lang="en-US" sz="2800" dirty="0" smtClean="0"/>
              <a:t> Tests reveal higher noise floor with radar on/ blanking may be tried to clean up data</a:t>
            </a:r>
            <a:endParaRPr lang="en-US" sz="2800" dirty="0"/>
          </a:p>
        </p:txBody>
      </p:sp>
      <p:sp>
        <p:nvSpPr>
          <p:cNvPr id="10" name="Text Placeholder 9"/>
          <p:cNvSpPr>
            <a:spLocks noGrp="1"/>
          </p:cNvSpPr>
          <p:nvPr>
            <p:ph type="body" idx="1"/>
          </p:nvPr>
        </p:nvSpPr>
        <p:spPr/>
        <p:txBody>
          <a:bodyPr/>
          <a:lstStyle/>
          <a:p>
            <a:endParaRPr lang="en-US" dirty="0"/>
          </a:p>
        </p:txBody>
      </p:sp>
      <p:pic>
        <p:nvPicPr>
          <p:cNvPr id="4" name="Content Placeholder 3"/>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294" t="52877" r="5947"/>
          <a:stretch/>
        </p:blipFill>
        <p:spPr>
          <a:xfrm>
            <a:off x="6096001" y="4843134"/>
            <a:ext cx="4648199" cy="2019753"/>
          </a:xfrm>
        </p:spPr>
      </p:pic>
      <p:sp>
        <p:nvSpPr>
          <p:cNvPr id="11" name="Text Placeholder 10"/>
          <p:cNvSpPr>
            <a:spLocks noGrp="1"/>
          </p:cNvSpPr>
          <p:nvPr>
            <p:ph type="body" sz="quarter" idx="3"/>
          </p:nvPr>
        </p:nvSpPr>
        <p:spPr>
          <a:xfrm>
            <a:off x="1827212" y="4648200"/>
            <a:ext cx="4041775" cy="1272050"/>
          </a:xfrm>
        </p:spPr>
        <p:txBody>
          <a:bodyPr>
            <a:normAutofit fontScale="62500" lnSpcReduction="20000"/>
          </a:bodyPr>
          <a:lstStyle/>
          <a:p>
            <a:r>
              <a:rPr lang="en-US" dirty="0" smtClean="0"/>
              <a:t>Data Dropouts are due to the spectrum analyzer re-calibrating</a:t>
            </a:r>
          </a:p>
          <a:p>
            <a:endParaRPr lang="en-US" dirty="0"/>
          </a:p>
          <a:p>
            <a:r>
              <a:rPr lang="en-US" dirty="0" smtClean="0"/>
              <a:t>October 8</a:t>
            </a:r>
            <a:r>
              <a:rPr lang="en-US" baseline="30000" dirty="0" smtClean="0"/>
              <a:t>th</a:t>
            </a:r>
            <a:r>
              <a:rPr lang="en-US" dirty="0" smtClean="0"/>
              <a:t> tests were conducted with the mask up and the SLR radars likely raise the noise floor</a:t>
            </a:r>
            <a:endParaRPr lang="en-US" dirty="0"/>
          </a:p>
        </p:txBody>
      </p:sp>
      <p:sp>
        <p:nvSpPr>
          <p:cNvPr id="12" name="Content Placeholder 11"/>
          <p:cNvSpPr>
            <a:spLocks noGrp="1"/>
          </p:cNvSpPr>
          <p:nvPr>
            <p:ph sz="quarter" idx="4"/>
          </p:nvPr>
        </p:nvSpPr>
        <p:spPr>
          <a:xfrm>
            <a:off x="6169026" y="1628739"/>
            <a:ext cx="4041775" cy="1025525"/>
          </a:xfrm>
        </p:spPr>
        <p:txBody>
          <a:bodyPr>
            <a:noAutofit/>
          </a:bodyPr>
          <a:lstStyle/>
          <a:p>
            <a:r>
              <a:rPr lang="en-US" sz="1600" dirty="0"/>
              <a:t>Tests above 60 degrees elevation were conducted on October 8th</a:t>
            </a:r>
          </a:p>
          <a:p>
            <a:r>
              <a:rPr lang="en-US" sz="1600" dirty="0"/>
              <a:t>Tests on September 25</a:t>
            </a:r>
            <a:r>
              <a:rPr lang="en-US" sz="1600" baseline="30000" dirty="0"/>
              <a:t>th</a:t>
            </a:r>
            <a:r>
              <a:rPr lang="en-US" sz="1600" dirty="0"/>
              <a:t> (day 268) were conducted without radars operating </a:t>
            </a:r>
          </a:p>
          <a:p>
            <a:r>
              <a:rPr lang="en-US" sz="1600" dirty="0"/>
              <a:t>Includes Azimuth angles that are usually masked out below 40 degrees including DORIS test beacon line of sight</a:t>
            </a:r>
          </a:p>
          <a:p>
            <a:endParaRPr lang="en-US" sz="1600" dirty="0"/>
          </a:p>
        </p:txBody>
      </p:sp>
      <p:grpSp>
        <p:nvGrpSpPr>
          <p:cNvPr id="7" name="Group 6"/>
          <p:cNvGrpSpPr/>
          <p:nvPr/>
        </p:nvGrpSpPr>
        <p:grpSpPr>
          <a:xfrm>
            <a:off x="1219200" y="1868860"/>
            <a:ext cx="5257800" cy="2474541"/>
            <a:chOff x="3581400" y="3551159"/>
            <a:chExt cx="5486796" cy="2667078"/>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51159"/>
              <a:ext cx="4572396" cy="868441"/>
            </a:xfrm>
            <a:prstGeom prst="rect">
              <a:avLst/>
            </a:prstGeom>
          </p:spPr>
        </p:pic>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6943" b="52080"/>
            <a:stretch/>
          </p:blipFill>
          <p:spPr>
            <a:xfrm>
              <a:off x="3581400" y="4419600"/>
              <a:ext cx="5486796" cy="1798637"/>
            </a:xfrm>
            <a:prstGeom prst="rect">
              <a:avLst/>
            </a:prstGeom>
          </p:spPr>
        </p:pic>
      </p:gr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7059" t="54469" r="7699" b="9567"/>
          <a:stretch/>
        </p:blipFill>
        <p:spPr>
          <a:xfrm>
            <a:off x="6096000" y="4059611"/>
            <a:ext cx="4495800" cy="885167"/>
          </a:xfrm>
          <a:prstGeom prst="rect">
            <a:avLst/>
          </a:prstGeom>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9451" y="228600"/>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06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448859"/>
            <a:ext cx="3352801" cy="2675467"/>
          </a:xfrm>
        </p:spPr>
        <p:txBody>
          <a:bodyPr>
            <a:normAutofit fontScale="85000" lnSpcReduction="10000"/>
          </a:bodyPr>
          <a:lstStyle/>
          <a:p>
            <a:r>
              <a:rPr lang="en-US" dirty="0" smtClean="0"/>
              <a:t>Oct 4</a:t>
            </a:r>
            <a:r>
              <a:rPr lang="en-US" baseline="30000" dirty="0" smtClean="0"/>
              <a:t>th</a:t>
            </a:r>
            <a:r>
              <a:rPr lang="en-US" dirty="0" smtClean="0"/>
              <a:t> </a:t>
            </a:r>
            <a:r>
              <a:rPr lang="en-US" dirty="0" smtClean="0">
                <a:sym typeface="Wingdings" pitchFamily="2" charset="2"/>
              </a:rPr>
              <a:t></a:t>
            </a:r>
          </a:p>
          <a:p>
            <a:r>
              <a:rPr lang="en-US" dirty="0" smtClean="0">
                <a:sym typeface="Wingdings" pitchFamily="2" charset="2"/>
              </a:rPr>
              <a:t>These observing plans were specially prepared with knowledge of VLBI mask avoidance</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1752601" y="4200526"/>
            <a:ext cx="4900611" cy="2528887"/>
          </a:xfrm>
          <a:prstGeom prst="rect">
            <a:avLst/>
          </a:prstGeom>
          <a:noFill/>
          <a:ln w="9525">
            <a:noFill/>
            <a:miter lim="800000"/>
            <a:headEnd/>
            <a:tailEnd/>
          </a:ln>
        </p:spPr>
      </p:pic>
      <p:sp>
        <p:nvSpPr>
          <p:cNvPr id="7" name="Content Placeholder 2"/>
          <p:cNvSpPr txBox="1">
            <a:spLocks/>
          </p:cNvSpPr>
          <p:nvPr/>
        </p:nvSpPr>
        <p:spPr>
          <a:xfrm>
            <a:off x="6858001" y="4276726"/>
            <a:ext cx="3352801" cy="2675467"/>
          </a:xfrm>
          <a:prstGeom prst="rect">
            <a:avLst/>
          </a:prstGeom>
        </p:spPr>
        <p:txBody>
          <a:bodyPr vert="horz" lIns="91440" tIns="45720" rIns="91440" bIns="45720" rtlCol="0">
            <a:normAutofit fontScale="92500" lnSpcReduction="10000"/>
          </a:bodyPr>
          <a:lstStyle/>
          <a:p>
            <a:pPr marL="342900" indent="-342900" defTabSz="457200">
              <a:spcBef>
                <a:spcPct val="20000"/>
              </a:spcBef>
              <a:buClr>
                <a:srgbClr val="470F14"/>
              </a:buClr>
              <a:buSzPct val="70000"/>
              <a:buFont typeface="Wingdings" charset="2"/>
              <a:buChar char="u"/>
              <a:defRPr/>
            </a:pPr>
            <a:r>
              <a:rPr lang="en-US" sz="2800" dirty="0">
                <a:solidFill>
                  <a:prstClr val="black"/>
                </a:solidFill>
              </a:rPr>
              <a:t>Oct 5</a:t>
            </a:r>
            <a:r>
              <a:rPr lang="en-US" sz="2800" baseline="30000" dirty="0">
                <a:solidFill>
                  <a:prstClr val="black"/>
                </a:solidFill>
              </a:rPr>
              <a:t>th</a:t>
            </a:r>
          </a:p>
          <a:p>
            <a:pPr marL="342900" indent="-342900" defTabSz="457200">
              <a:spcBef>
                <a:spcPct val="20000"/>
              </a:spcBef>
              <a:buClr>
                <a:srgbClr val="470F14"/>
              </a:buClr>
              <a:buSzPct val="70000"/>
              <a:buFont typeface="Wingdings" charset="2"/>
              <a:buChar char="u"/>
              <a:defRPr/>
            </a:pPr>
            <a:r>
              <a:rPr lang="en-US" sz="2800" dirty="0">
                <a:solidFill>
                  <a:prstClr val="black"/>
                </a:solidFill>
                <a:sym typeface="Wingdings" pitchFamily="2" charset="2"/>
              </a:rPr>
              <a:t> These observing plans were opened up to the full sky through coordination with NG SLR and MOB7</a:t>
            </a:r>
            <a:endParaRPr lang="en-US" sz="2800" dirty="0">
              <a:solidFill>
                <a:prstClr val="black"/>
              </a:solidFill>
            </a:endParaRPr>
          </a:p>
        </p:txBody>
      </p:sp>
      <p:sp>
        <p:nvSpPr>
          <p:cNvPr id="5" name="Title 4"/>
          <p:cNvSpPr>
            <a:spLocks noGrp="1"/>
          </p:cNvSpPr>
          <p:nvPr>
            <p:ph type="title"/>
          </p:nvPr>
        </p:nvSpPr>
        <p:spPr>
          <a:xfrm>
            <a:off x="676275" y="0"/>
            <a:ext cx="10972800" cy="1143000"/>
          </a:xfrm>
        </p:spPr>
        <p:txBody>
          <a:bodyPr>
            <a:normAutofit fontScale="90000"/>
          </a:bodyPr>
          <a:lstStyle/>
          <a:p>
            <a:r>
              <a:rPr lang="en-US" dirty="0" smtClean="0"/>
              <a:t>Loss of the Southern sky must be planned around due to radar masks at GGAO</a:t>
            </a:r>
            <a:endParaRPr lang="en-US"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06514" y="131277"/>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0351" y="1447800"/>
            <a:ext cx="5218113" cy="269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862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25920"/>
            <a:ext cx="8229600" cy="1143000"/>
          </a:xfrm>
        </p:spPr>
        <p:txBody>
          <a:bodyPr>
            <a:noAutofit/>
          </a:bodyPr>
          <a:lstStyle/>
          <a:p>
            <a:r>
              <a:rPr lang="en-US" sz="3200" dirty="0" smtClean="0"/>
              <a:t>Reflective Blocker: Allowed VLBI to operate/15 dB of attenuation/Wind issues</a:t>
            </a:r>
            <a:endParaRPr lang="en-US"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54921" y="2945321"/>
            <a:ext cx="4950965" cy="3719704"/>
          </a:xfrm>
        </p:spPr>
      </p:pic>
      <p:sp>
        <p:nvSpPr>
          <p:cNvPr id="8" name="TextBox 71"/>
          <p:cNvSpPr txBox="1">
            <a:spLocks noChangeArrowheads="1"/>
          </p:cNvSpPr>
          <p:nvPr/>
        </p:nvSpPr>
        <p:spPr bwMode="auto">
          <a:xfrm>
            <a:off x="260021" y="1133109"/>
            <a:ext cx="11445865" cy="16312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9100">
                <a:solidFill>
                  <a:schemeClr val="tx1"/>
                </a:solidFill>
                <a:latin typeface="Times New Roman" panose="02020603050405020304" pitchFamily="18" charset="0"/>
              </a:defRPr>
            </a:lvl1pPr>
            <a:lvl2pPr marL="742950" indent="-285750">
              <a:spcBef>
                <a:spcPct val="20000"/>
              </a:spcBef>
              <a:buChar char="–"/>
              <a:defRPr sz="8000">
                <a:solidFill>
                  <a:schemeClr val="tx1"/>
                </a:solidFill>
                <a:latin typeface="Times New Roman" panose="02020603050405020304" pitchFamily="18" charset="0"/>
              </a:defRPr>
            </a:lvl2pPr>
            <a:lvl3pPr marL="1143000" indent="-228600">
              <a:spcBef>
                <a:spcPct val="20000"/>
              </a:spcBef>
              <a:buChar char="•"/>
              <a:defRPr sz="6900">
                <a:solidFill>
                  <a:schemeClr val="tx1"/>
                </a:solidFill>
                <a:latin typeface="Times New Roman" panose="02020603050405020304" pitchFamily="18" charset="0"/>
              </a:defRPr>
            </a:lvl3pPr>
            <a:lvl4pPr marL="1600200" indent="-228600">
              <a:spcBef>
                <a:spcPct val="20000"/>
              </a:spcBef>
              <a:buChar char="–"/>
              <a:defRPr sz="5700">
                <a:solidFill>
                  <a:schemeClr val="tx1"/>
                </a:solidFill>
                <a:latin typeface="Times New Roman" panose="02020603050405020304" pitchFamily="18" charset="0"/>
              </a:defRPr>
            </a:lvl4pPr>
            <a:lvl5pPr marL="2057400" indent="-228600">
              <a:spcBef>
                <a:spcPct val="20000"/>
              </a:spcBef>
              <a:buChar char="»"/>
              <a:defRPr sz="57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57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57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57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5700">
                <a:solidFill>
                  <a:schemeClr val="tx1"/>
                </a:solidFill>
                <a:latin typeface="Times New Roman" panose="02020603050405020304" pitchFamily="18" charset="0"/>
              </a:defRPr>
            </a:lvl9pPr>
          </a:lstStyle>
          <a:p>
            <a:r>
              <a:rPr lang="en-US" sz="2000" dirty="0" smtClean="0"/>
              <a:t>Reflective Blockers were investigated as well using solid cloth, and stainless steel mesh materials in 2012 and had the effect of 20 dB attenuation when located in the far field between SGSLR and VLBI. In 2014, a test DORIS was loaned to SGP by CNES to conduct similar tests on the blocking effectiveness realized from an unobstructed DORIS (direct line of sight) with less path loss and tuned to a slightly different frequency discernable by DORIS receivers in orbit above GGAO. </a:t>
            </a:r>
            <a:endParaRPr lang="en-US" sz="2000"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9451" y="228600"/>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410" y="3031869"/>
            <a:ext cx="4867457" cy="3546608"/>
          </a:xfrm>
          <a:prstGeom prst="rect">
            <a:avLst/>
          </a:prstGeom>
        </p:spPr>
      </p:pic>
    </p:spTree>
    <p:extLst>
      <p:ext uri="{BB962C8B-B14F-4D97-AF65-F5344CB8AC3E}">
        <p14:creationId xmlns:p14="http://schemas.microsoft.com/office/powerpoint/2010/main" val="3614290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RFI Monitor used at GGAO, Texas, Tahiti, Hawaii</a:t>
            </a:r>
            <a:endParaRPr lang="en-US" dirty="0"/>
          </a:p>
        </p:txBody>
      </p:sp>
      <p:pic>
        <p:nvPicPr>
          <p:cNvPr id="4" name="Content Placeholder 3"/>
          <p:cNvPicPr>
            <a:picLocks noGrp="1" noChangeAspect="1"/>
          </p:cNvPicPr>
          <p:nvPr>
            <p:ph idx="1"/>
          </p:nvPr>
        </p:nvPicPr>
        <p:blipFill>
          <a:blip r:embed="rId2"/>
          <a:stretch>
            <a:fillRect/>
          </a:stretch>
        </p:blipFill>
        <p:spPr>
          <a:xfrm>
            <a:off x="2167696" y="1600200"/>
            <a:ext cx="7856607" cy="4525963"/>
          </a:xfrm>
          <a:prstGeom prst="rect">
            <a:avLst/>
          </a:prstGeom>
        </p:spPr>
      </p:pic>
    </p:spTree>
    <p:extLst>
      <p:ext uri="{BB962C8B-B14F-4D97-AF65-F5344CB8AC3E}">
        <p14:creationId xmlns:p14="http://schemas.microsoft.com/office/powerpoint/2010/main" val="635208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74638"/>
            <a:ext cx="11801475" cy="1143000"/>
          </a:xfrm>
        </p:spPr>
        <p:txBody>
          <a:bodyPr>
            <a:normAutofit fontScale="90000"/>
          </a:bodyPr>
          <a:lstStyle/>
          <a:p>
            <a:r>
              <a:rPr lang="en-US" dirty="0" smtClean="0"/>
              <a:t>Radar Measurements with 12m and RFI monitor system</a:t>
            </a:r>
            <a:endParaRPr lang="en-US" dirty="0"/>
          </a:p>
        </p:txBody>
      </p:sp>
      <p:sp>
        <p:nvSpPr>
          <p:cNvPr id="3" name="Content Placeholder 2"/>
          <p:cNvSpPr>
            <a:spLocks noGrp="1"/>
          </p:cNvSpPr>
          <p:nvPr>
            <p:ph idx="1"/>
          </p:nvPr>
        </p:nvSpPr>
        <p:spPr>
          <a:xfrm>
            <a:off x="609600" y="1600201"/>
            <a:ext cx="4111031" cy="4525963"/>
          </a:xfrm>
        </p:spPr>
        <p:txBody>
          <a:bodyPr>
            <a:normAutofit fontScale="77500" lnSpcReduction="20000"/>
          </a:bodyPr>
          <a:lstStyle/>
          <a:p>
            <a:r>
              <a:rPr lang="en-US" dirty="0"/>
              <a:t>These are measurements of the radar through the 12m antenna at GGAO(black screens), and through the RFI monitor system that takes cumulative </a:t>
            </a:r>
            <a:r>
              <a:rPr lang="en-US" dirty="0" smtClean="0"/>
              <a:t>data with an </a:t>
            </a:r>
            <a:r>
              <a:rPr lang="en-US" dirty="0" err="1" smtClean="0"/>
              <a:t>omni</a:t>
            </a:r>
            <a:r>
              <a:rPr lang="en-US" dirty="0" smtClean="0"/>
              <a:t> antenna </a:t>
            </a:r>
            <a:r>
              <a:rPr lang="en-US" dirty="0"/>
              <a:t>(blue plots). These plots were taken in max hold so a large radar pulse detection would register for 100 sweeps and then the file closes and a new max is found. </a:t>
            </a:r>
          </a:p>
          <a:p>
            <a:endParaRPr lang="en-US" dirty="0"/>
          </a:p>
        </p:txBody>
      </p:sp>
      <p:grpSp>
        <p:nvGrpSpPr>
          <p:cNvPr id="4" name="Group 3"/>
          <p:cNvGrpSpPr/>
          <p:nvPr/>
        </p:nvGrpSpPr>
        <p:grpSpPr>
          <a:xfrm>
            <a:off x="4727927" y="1718246"/>
            <a:ext cx="6854473" cy="4289872"/>
            <a:chOff x="33722325" y="5830179"/>
            <a:chExt cx="10803523" cy="807041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47036" y="5833298"/>
              <a:ext cx="4935152" cy="4448016"/>
            </a:xfrm>
            <a:prstGeom prst="rect">
              <a:avLst/>
            </a:prstGeom>
          </p:spPr>
        </p:pic>
        <p:pic>
          <p:nvPicPr>
            <p:cNvPr id="6" name="9F567FAD-7163-451A-ACA9-AA3BE2BC0EF5" descr="FF16448F-41C9-4D68-B985-2BD875865F06@haysta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625" b="4728"/>
            <a:stretch/>
          </p:blipFill>
          <p:spPr bwMode="auto">
            <a:xfrm>
              <a:off x="33722325" y="10511653"/>
              <a:ext cx="3313136" cy="280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srcRect l="54" t="4220" r="6911" b="4222"/>
            <a:stretch/>
          </p:blipFill>
          <p:spPr>
            <a:xfrm>
              <a:off x="34417000" y="5830179"/>
              <a:ext cx="4720737" cy="4372894"/>
            </a:xfrm>
            <a:prstGeom prst="rect">
              <a:avLst/>
            </a:prstGeom>
          </p:spPr>
        </p:pic>
        <p:pic>
          <p:nvPicPr>
            <p:cNvPr id="8" name="EC3570F9-DFB0-46E6-8291-EAE9A7B5DC65" descr="93A3C097-E461-4E23-8CFF-951ABA5F7256@haysta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5461" b="3654"/>
            <a:stretch/>
          </p:blipFill>
          <p:spPr bwMode="auto">
            <a:xfrm>
              <a:off x="37046961" y="10511653"/>
              <a:ext cx="3295280" cy="281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stretch>
              <a:fillRect/>
            </a:stretch>
          </p:blipFill>
          <p:spPr>
            <a:xfrm>
              <a:off x="40684879" y="10511653"/>
              <a:ext cx="3840969" cy="3388944"/>
            </a:xfrm>
            <a:prstGeom prst="rect">
              <a:avLst/>
            </a:prstGeom>
          </p:spPr>
        </p:pic>
      </p:grpSp>
    </p:spTree>
    <p:extLst>
      <p:ext uri="{BB962C8B-B14F-4D97-AF65-F5344CB8AC3E}">
        <p14:creationId xmlns:p14="http://schemas.microsoft.com/office/powerpoint/2010/main" val="1037216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Filters designed to notch out the radar</a:t>
            </a:r>
            <a:endParaRPr lang="en-US" dirty="0"/>
          </a:p>
        </p:txBody>
      </p:sp>
      <p:sp>
        <p:nvSpPr>
          <p:cNvPr id="3" name="Content Placeholder 2"/>
          <p:cNvSpPr>
            <a:spLocks noGrp="1"/>
          </p:cNvSpPr>
          <p:nvPr>
            <p:ph idx="1"/>
          </p:nvPr>
        </p:nvSpPr>
        <p:spPr>
          <a:xfrm>
            <a:off x="609600" y="1600201"/>
            <a:ext cx="5400675" cy="4525963"/>
          </a:xfrm>
        </p:spPr>
        <p:txBody>
          <a:bodyPr>
            <a:normAutofit fontScale="70000" lnSpcReduction="20000"/>
          </a:bodyPr>
          <a:lstStyle/>
          <a:p>
            <a:r>
              <a:rPr lang="en-US" dirty="0" err="1"/>
              <a:t>FILTERING:In</a:t>
            </a:r>
            <a:r>
              <a:rPr lang="en-US" dirty="0"/>
              <a:t> 2017, a high pass filter with cutoff between 2.2-2.3 GHz has been tested at Westford Massachusetts VLBI station signal chain after the 1st stage amplifier. This will be tried at GGAO in the near future to mitigate low band RFI. </a:t>
            </a:r>
          </a:p>
          <a:p>
            <a:r>
              <a:rPr lang="en-US" dirty="0"/>
              <a:t>There is also an HFSS designed model of a high temperature superconductor notch filter that can address the LHRS radar </a:t>
            </a:r>
            <a:r>
              <a:rPr lang="en-US" dirty="0" err="1"/>
              <a:t>sidelobes</a:t>
            </a:r>
            <a:r>
              <a:rPr lang="en-US" dirty="0"/>
              <a:t> and restrict our masks (and their attendant restrictions on sky coverage) to only the radar main lobe. S-parameters from the notch filter model </a:t>
            </a:r>
            <a:r>
              <a:rPr lang="en-US" dirty="0" smtClean="0"/>
              <a:t>are </a:t>
            </a:r>
            <a:r>
              <a:rPr lang="en-US" dirty="0"/>
              <a:t>presented. </a:t>
            </a:r>
          </a:p>
          <a:p>
            <a:endParaRPr lang="en-US" dirty="0"/>
          </a:p>
        </p:txBody>
      </p:sp>
      <p:pic>
        <p:nvPicPr>
          <p:cNvPr id="4" name="Picture 3"/>
          <p:cNvPicPr>
            <a:picLocks noChangeAspect="1"/>
          </p:cNvPicPr>
          <p:nvPr/>
        </p:nvPicPr>
        <p:blipFill>
          <a:blip r:embed="rId2"/>
          <a:stretch>
            <a:fillRect/>
          </a:stretch>
        </p:blipFill>
        <p:spPr>
          <a:xfrm>
            <a:off x="6378893" y="1310817"/>
            <a:ext cx="5279707" cy="3299283"/>
          </a:xfrm>
          <a:prstGeom prst="rect">
            <a:avLst/>
          </a:prstGeom>
        </p:spPr>
      </p:pic>
    </p:spTree>
    <p:extLst>
      <p:ext uri="{BB962C8B-B14F-4D97-AF65-F5344CB8AC3E}">
        <p14:creationId xmlns:p14="http://schemas.microsoft.com/office/powerpoint/2010/main" val="1240578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Notch Filter S-Parameters 5 slightly different designs w/o Connectors</a:t>
            </a:r>
            <a:endParaRPr lang="en-US" dirty="0"/>
          </a:p>
        </p:txBody>
      </p:sp>
      <p:sp>
        <p:nvSpPr>
          <p:cNvPr id="3" name="Content Placeholder 2"/>
          <p:cNvSpPr>
            <a:spLocks noGrp="1"/>
          </p:cNvSpPr>
          <p:nvPr>
            <p:ph idx="1"/>
          </p:nvPr>
        </p:nvSpPr>
        <p:spPr/>
        <p:txBody>
          <a:bodyPr/>
          <a:lstStyle/>
          <a:p>
            <a:endParaRPr lang="en-US"/>
          </a:p>
        </p:txBody>
      </p:sp>
      <p:sp>
        <p:nvSpPr>
          <p:cNvPr id="4" name="TextBox 71"/>
          <p:cNvSpPr txBox="1">
            <a:spLocks noChangeArrowheads="1"/>
          </p:cNvSpPr>
          <p:nvPr/>
        </p:nvSpPr>
        <p:spPr bwMode="auto">
          <a:xfrm>
            <a:off x="-4648200" y="-10836774"/>
            <a:ext cx="16230600" cy="20128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9100">
                <a:solidFill>
                  <a:schemeClr val="tx1"/>
                </a:solidFill>
                <a:latin typeface="Times New Roman" panose="02020603050405020304" pitchFamily="18" charset="0"/>
              </a:defRPr>
            </a:lvl1pPr>
            <a:lvl2pPr marL="742950" indent="-285750">
              <a:spcBef>
                <a:spcPct val="20000"/>
              </a:spcBef>
              <a:buChar char="–"/>
              <a:defRPr sz="8000">
                <a:solidFill>
                  <a:schemeClr val="tx1"/>
                </a:solidFill>
                <a:latin typeface="Times New Roman" panose="02020603050405020304" pitchFamily="18" charset="0"/>
              </a:defRPr>
            </a:lvl2pPr>
            <a:lvl3pPr marL="1143000" indent="-228600">
              <a:spcBef>
                <a:spcPct val="20000"/>
              </a:spcBef>
              <a:buChar char="•"/>
              <a:defRPr sz="6900">
                <a:solidFill>
                  <a:schemeClr val="tx1"/>
                </a:solidFill>
                <a:latin typeface="Times New Roman" panose="02020603050405020304" pitchFamily="18" charset="0"/>
              </a:defRPr>
            </a:lvl3pPr>
            <a:lvl4pPr marL="1600200" indent="-228600">
              <a:spcBef>
                <a:spcPct val="20000"/>
              </a:spcBef>
              <a:buChar char="–"/>
              <a:defRPr sz="5700">
                <a:solidFill>
                  <a:schemeClr val="tx1"/>
                </a:solidFill>
                <a:latin typeface="Times New Roman" panose="02020603050405020304" pitchFamily="18" charset="0"/>
              </a:defRPr>
            </a:lvl4pPr>
            <a:lvl5pPr marL="2057400" indent="-228600">
              <a:spcBef>
                <a:spcPct val="20000"/>
              </a:spcBef>
              <a:buChar char="»"/>
              <a:defRPr sz="57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57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57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57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5700">
                <a:solidFill>
                  <a:schemeClr val="tx1"/>
                </a:solidFill>
                <a:latin typeface="Times New Roman" panose="02020603050405020304" pitchFamily="18" charset="0"/>
              </a:defRPr>
            </a:lvl9pPr>
          </a:lstStyle>
          <a:p>
            <a:r>
              <a:rPr lang="en-US" sz="2400" dirty="0" err="1" smtClean="0"/>
              <a:t>FILTERING:In</a:t>
            </a:r>
            <a:r>
              <a:rPr lang="en-US" sz="2400" dirty="0" smtClean="0"/>
              <a:t> 2017, a high pass filter with cutoff between 2.2-2.3 GHz has been tested at Westford Massachusetts VLBI station signal chain after the 1st stage amplifier. This will be tried at GGAO in the near future to mitigate low band RFI. </a:t>
            </a:r>
          </a:p>
          <a:p>
            <a:r>
              <a:rPr lang="en-US" sz="2400" dirty="0" smtClean="0"/>
              <a:t>There is also an HFSS designed model of a high temperature superconductor notch filter that can address the LHRS radar </a:t>
            </a:r>
            <a:r>
              <a:rPr lang="en-US" sz="2400" dirty="0" err="1" smtClean="0"/>
              <a:t>sidelobes</a:t>
            </a:r>
            <a:r>
              <a:rPr lang="en-US" sz="2400" dirty="0" smtClean="0"/>
              <a:t> and restrict our masks (and their attendant restrictions on sky coverage) to only the radar main lobe. S-parameters from the notch filter model and LHRS measurements at GGAO taken near the VLBI antenna are presented. </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493838"/>
            <a:ext cx="11039029" cy="5255222"/>
          </a:xfrm>
          <a:prstGeom prst="rect">
            <a:avLst/>
          </a:prstGeom>
        </p:spPr>
      </p:pic>
      <p:sp>
        <p:nvSpPr>
          <p:cNvPr id="6" name="Rectangle 5"/>
          <p:cNvSpPr/>
          <p:nvPr/>
        </p:nvSpPr>
        <p:spPr>
          <a:xfrm>
            <a:off x="8267031" y="3642479"/>
            <a:ext cx="2276475" cy="2862322"/>
          </a:xfrm>
          <a:prstGeom prst="rect">
            <a:avLst/>
          </a:prstGeom>
        </p:spPr>
        <p:txBody>
          <a:bodyPr wrap="square">
            <a:spAutoFit/>
          </a:bodyPr>
          <a:lstStyle/>
          <a:p>
            <a:r>
              <a:rPr lang="en-US" dirty="0"/>
              <a:t>5 different designs were requested of the foundry. </a:t>
            </a:r>
          </a:p>
          <a:p>
            <a:r>
              <a:rPr lang="en-US" dirty="0"/>
              <a:t>We hedged this because of uncertainty in the material properties and tolerances could cause us to miss the notch we wanted. </a:t>
            </a:r>
          </a:p>
        </p:txBody>
      </p:sp>
    </p:spTree>
    <p:extLst>
      <p:ext uri="{BB962C8B-B14F-4D97-AF65-F5344CB8AC3E}">
        <p14:creationId xmlns:p14="http://schemas.microsoft.com/office/powerpoint/2010/main" val="223700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1524001" y="16203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457200"/>
            <a:endParaRPr lang="en-US">
              <a:solidFill>
                <a:srgbClr val="000000"/>
              </a:solidFill>
            </a:endParaRPr>
          </a:p>
        </p:txBody>
      </p:sp>
      <p:sp>
        <p:nvSpPr>
          <p:cNvPr id="4" name="Title 3"/>
          <p:cNvSpPr>
            <a:spLocks noGrp="1"/>
          </p:cNvSpPr>
          <p:nvPr>
            <p:ph type="title"/>
          </p:nvPr>
        </p:nvSpPr>
        <p:spPr/>
        <p:txBody>
          <a:bodyPr/>
          <a:lstStyle/>
          <a:p>
            <a:r>
              <a:rPr lang="en-US" dirty="0" smtClean="0"/>
              <a:t>The Space Geodesy Project</a:t>
            </a:r>
            <a:endParaRPr lang="en-US" dirty="0"/>
          </a:p>
        </p:txBody>
      </p:sp>
      <p:sp>
        <p:nvSpPr>
          <p:cNvPr id="5" name="Content Placeholder 4"/>
          <p:cNvSpPr>
            <a:spLocks noGrp="1"/>
          </p:cNvSpPr>
          <p:nvPr>
            <p:ph idx="1"/>
          </p:nvPr>
        </p:nvSpPr>
        <p:spPr>
          <a:xfrm>
            <a:off x="2352675" y="2398081"/>
            <a:ext cx="8077200" cy="2729396"/>
          </a:xfrm>
        </p:spPr>
        <p:txBody>
          <a:bodyPr>
            <a:normAutofit fontScale="85000" lnSpcReduction="20000"/>
          </a:bodyPr>
          <a:lstStyle/>
          <a:p>
            <a:r>
              <a:rPr lang="en-US" dirty="0" smtClean="0"/>
              <a:t>Establish and operate a prototype next generation space geodetic station with integrated next generation SLR, VLBI, GNSS (and DORIS) systems, along with a system that provides for accurate vector ties between them.</a:t>
            </a:r>
          </a:p>
          <a:p>
            <a:r>
              <a:rPr lang="en-US" dirty="0" smtClean="0"/>
              <a:t>Develop a Project Implementation Plan for the construction, deployment and operation of a NASA network of similar next generation stations that will become the core of a larger global network of modern space geodetic </a:t>
            </a:r>
            <a:r>
              <a:rPr lang="en-US" smtClean="0"/>
              <a:t>stations</a:t>
            </a:r>
            <a:r>
              <a:rPr lang="en-US" smtClean="0"/>
              <a:t>.</a:t>
            </a:r>
            <a:endParaRPr lang="en-US" dirty="0" smtClean="0"/>
          </a:p>
        </p:txBody>
      </p:sp>
      <p:sp>
        <p:nvSpPr>
          <p:cNvPr id="10" name="TextBox 9"/>
          <p:cNvSpPr txBox="1"/>
          <p:nvPr/>
        </p:nvSpPr>
        <p:spPr>
          <a:xfrm>
            <a:off x="1965159" y="5086205"/>
            <a:ext cx="8462211" cy="1323439"/>
          </a:xfrm>
          <a:prstGeom prst="rect">
            <a:avLst/>
          </a:prstGeom>
          <a:solidFill>
            <a:srgbClr val="FFFF00"/>
          </a:solidFill>
          <a:ln>
            <a:solidFill>
              <a:schemeClr val="tx1"/>
            </a:solidFill>
          </a:ln>
        </p:spPr>
        <p:txBody>
          <a:bodyPr wrap="square" rtlCol="0">
            <a:spAutoFit/>
          </a:bodyPr>
          <a:lstStyle/>
          <a:p>
            <a:pPr defTabSz="457200"/>
            <a:r>
              <a:rPr lang="en-US" sz="1600" dirty="0">
                <a:solidFill>
                  <a:prstClr val="black"/>
                </a:solidFill>
              </a:rPr>
              <a:t>NRC Recommendation: “In the near term, the United States should construct and deploy the next generation of automated high-repetition rate SLR tracking systems at the four current U.S. tracking sites: Haleakala, Hawaii; Monument Peak, California; Fort Davis, Texas; and </a:t>
            </a:r>
            <a:r>
              <a:rPr lang="en-US" sz="1600" b="1" dirty="0">
                <a:solidFill>
                  <a:prstClr val="black"/>
                </a:solidFill>
              </a:rPr>
              <a:t>Greenbelt, Maryland</a:t>
            </a:r>
            <a:r>
              <a:rPr lang="en-US" sz="1600" dirty="0">
                <a:solidFill>
                  <a:prstClr val="black"/>
                </a:solidFill>
              </a:rPr>
              <a:t>. It also should install the next-generation VLBI systems at the four U.S. VLBI sites: </a:t>
            </a:r>
            <a:r>
              <a:rPr lang="en-US" sz="1600" b="1" dirty="0">
                <a:solidFill>
                  <a:prstClr val="black"/>
                </a:solidFill>
              </a:rPr>
              <a:t>Greenbelt, Maryland</a:t>
            </a:r>
            <a:r>
              <a:rPr lang="en-US" sz="1600" dirty="0">
                <a:solidFill>
                  <a:prstClr val="black"/>
                </a:solidFill>
              </a:rPr>
              <a:t>; Fairbanks, Alaska; </a:t>
            </a:r>
            <a:r>
              <a:rPr lang="en-US" sz="1600" dirty="0" err="1">
                <a:solidFill>
                  <a:prstClr val="black"/>
                </a:solidFill>
              </a:rPr>
              <a:t>Kokee</a:t>
            </a:r>
            <a:r>
              <a:rPr lang="en-US" sz="1600" dirty="0">
                <a:solidFill>
                  <a:prstClr val="black"/>
                </a:solidFill>
              </a:rPr>
              <a:t> Park, Hawaii; and Fort Davis, Texas.”</a:t>
            </a:r>
          </a:p>
        </p:txBody>
      </p:sp>
      <p:graphicFrame>
        <p:nvGraphicFramePr>
          <p:cNvPr id="11" name="Table 10"/>
          <p:cNvGraphicFramePr>
            <a:graphicFrameLocks noGrp="1"/>
          </p:cNvGraphicFramePr>
          <p:nvPr>
            <p:extLst/>
          </p:nvPr>
        </p:nvGraphicFramePr>
        <p:xfrm>
          <a:off x="2081875" y="1020622"/>
          <a:ext cx="8229600" cy="1229321"/>
        </p:xfrm>
        <a:graphic>
          <a:graphicData uri="http://schemas.openxmlformats.org/drawingml/2006/table">
            <a:tbl>
              <a:tblPr/>
              <a:tblGrid>
                <a:gridCol w="1939925"/>
                <a:gridCol w="2100263"/>
                <a:gridCol w="2090737"/>
                <a:gridCol w="2098675"/>
              </a:tblGrid>
              <a:tr h="3656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sng" strike="noStrike" cap="none" normalizeH="0" baseline="0" dirty="0" smtClean="0">
                          <a:ln>
                            <a:noFill/>
                          </a:ln>
                          <a:solidFill>
                            <a:schemeClr val="tx1"/>
                          </a:solidFill>
                          <a:effectLst/>
                          <a:latin typeface="Calibri" pitchFamily="-108" charset="0"/>
                          <a:ea typeface="ＭＳ Ｐゴシック" pitchFamily="-108" charset="-128"/>
                        </a:rPr>
                        <a:t>VLBI</a:t>
                      </a:r>
                    </a:p>
                  </a:txBody>
                  <a:tcPr marT="45704" marB="4570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sng" strike="noStrike" cap="none" normalizeH="0" baseline="0" smtClean="0">
                          <a:ln>
                            <a:noFill/>
                          </a:ln>
                          <a:solidFill>
                            <a:schemeClr val="tx1"/>
                          </a:solidFill>
                          <a:effectLst/>
                          <a:latin typeface="Calibri" pitchFamily="-108" charset="0"/>
                          <a:ea typeface="ＭＳ Ｐゴシック" pitchFamily="-108" charset="-128"/>
                        </a:rPr>
                        <a:t>NGSLR</a:t>
                      </a:r>
                    </a:p>
                  </a:txBody>
                  <a:tcPr marT="45704" marB="4570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sng" strike="noStrike" cap="none" normalizeH="0" baseline="0" smtClean="0">
                          <a:ln>
                            <a:noFill/>
                          </a:ln>
                          <a:solidFill>
                            <a:schemeClr val="tx1"/>
                          </a:solidFill>
                          <a:effectLst/>
                          <a:latin typeface="Calibri" pitchFamily="-108" charset="0"/>
                          <a:ea typeface="ＭＳ Ｐゴシック" pitchFamily="-108" charset="-128"/>
                        </a:rPr>
                        <a:t>GNSS</a:t>
                      </a:r>
                    </a:p>
                  </a:txBody>
                  <a:tcPr marT="45704" marB="4570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sng" strike="noStrike" cap="none" normalizeH="0" baseline="0" smtClean="0">
                          <a:ln>
                            <a:noFill/>
                          </a:ln>
                          <a:solidFill>
                            <a:schemeClr val="tx1"/>
                          </a:solidFill>
                          <a:effectLst/>
                          <a:latin typeface="Calibri" pitchFamily="-108" charset="0"/>
                          <a:ea typeface="ＭＳ Ｐゴシック" pitchFamily="-108" charset="-128"/>
                        </a:rPr>
                        <a:t>Vector Tie</a:t>
                      </a:r>
                    </a:p>
                  </a:txBody>
                  <a:tcPr marT="45704" marB="4570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86359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smtClean="0">
                        <a:ln>
                          <a:noFill/>
                        </a:ln>
                        <a:solidFill>
                          <a:schemeClr val="tx1"/>
                        </a:solidFill>
                        <a:effectLst/>
                        <a:latin typeface="Calibri" pitchFamily="-108" charset="0"/>
                        <a:ea typeface="ＭＳ Ｐゴシック" pitchFamily="-108" charset="-128"/>
                      </a:endParaRPr>
                    </a:p>
                  </a:txBody>
                  <a:tcPr marT="45704" marB="4570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smtClean="0">
                        <a:ln>
                          <a:noFill/>
                        </a:ln>
                        <a:solidFill>
                          <a:schemeClr val="tx1"/>
                        </a:solidFill>
                        <a:effectLst/>
                        <a:latin typeface="Calibri" pitchFamily="-108" charset="0"/>
                        <a:ea typeface="ＭＳ Ｐゴシック" pitchFamily="-108" charset="-128"/>
                      </a:endParaRPr>
                    </a:p>
                  </a:txBody>
                  <a:tcPr marT="45704" marB="4570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smtClean="0">
                        <a:ln>
                          <a:noFill/>
                        </a:ln>
                        <a:solidFill>
                          <a:schemeClr val="tx1"/>
                        </a:solidFill>
                        <a:effectLst/>
                        <a:latin typeface="Calibri" pitchFamily="-108" charset="0"/>
                        <a:ea typeface="ＭＳ Ｐゴシック" pitchFamily="-108" charset="-128"/>
                      </a:endParaRPr>
                    </a:p>
                  </a:txBody>
                  <a:tcPr marT="45704" marB="4570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smtClean="0">
                        <a:ln>
                          <a:noFill/>
                        </a:ln>
                        <a:solidFill>
                          <a:schemeClr val="tx1"/>
                        </a:solidFill>
                        <a:effectLst/>
                        <a:latin typeface="Calibri" pitchFamily="-108" charset="0"/>
                        <a:ea typeface="ＭＳ Ｐゴシック" pitchFamily="-108" charset="-128"/>
                      </a:endParaRPr>
                    </a:p>
                  </a:txBody>
                  <a:tcPr marT="45704" marB="4570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pic>
        <p:nvPicPr>
          <p:cNvPr id="12" name="Picture 9" descr="VLBI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39843" y="1365108"/>
            <a:ext cx="636852" cy="83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NGSLR_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25152" y="1347646"/>
            <a:ext cx="1096412" cy="8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877627" y="1375940"/>
            <a:ext cx="609324" cy="81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IMG_0393_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29133" y="1366279"/>
            <a:ext cx="810822" cy="810822"/>
          </a:xfrm>
          <a:prstGeom prst="rect">
            <a:avLst/>
          </a:prstGeom>
        </p:spPr>
      </p:pic>
      <p:pic>
        <p:nvPicPr>
          <p:cNvPr id="16" name="Picture 15" descr="12-m-2_noGuy.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7636" y="1370430"/>
            <a:ext cx="1097280" cy="822960"/>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3601" y="17237"/>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463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1042"/>
            <a:ext cx="10972800" cy="1143000"/>
          </a:xfrm>
        </p:spPr>
        <p:txBody>
          <a:bodyPr>
            <a:normAutofit/>
          </a:bodyPr>
          <a:lstStyle/>
          <a:p>
            <a:r>
              <a:rPr lang="en-US" sz="3600" dirty="0"/>
              <a:t>Notch Filter S-Parameters </a:t>
            </a:r>
            <a:r>
              <a:rPr lang="en-US" sz="3600" dirty="0" smtClean="0"/>
              <a:t>–design  4 with Connectors</a:t>
            </a:r>
            <a:endParaRPr lang="en-US" sz="3600" dirty="0"/>
          </a:p>
        </p:txBody>
      </p:sp>
      <p:pic>
        <p:nvPicPr>
          <p:cNvPr id="4" name="Content Placeholder 3"/>
          <p:cNvPicPr>
            <a:picLocks noGrp="1" noChangeAspect="1"/>
          </p:cNvPicPr>
          <p:nvPr>
            <p:ph idx="1"/>
          </p:nvPr>
        </p:nvPicPr>
        <p:blipFill>
          <a:blip r:embed="rId2"/>
          <a:stretch>
            <a:fillRect/>
          </a:stretch>
        </p:blipFill>
        <p:spPr>
          <a:xfrm>
            <a:off x="67762" y="2258015"/>
            <a:ext cx="9571538" cy="4525963"/>
          </a:xfrm>
          <a:prstGeom prst="rect">
            <a:avLst/>
          </a:prstGeom>
        </p:spPr>
      </p:pic>
      <p:sp>
        <p:nvSpPr>
          <p:cNvPr id="5" name="TextBox 71"/>
          <p:cNvSpPr txBox="1">
            <a:spLocks noChangeArrowheads="1"/>
          </p:cNvSpPr>
          <p:nvPr/>
        </p:nvSpPr>
        <p:spPr bwMode="auto">
          <a:xfrm>
            <a:off x="219075" y="917669"/>
            <a:ext cx="10963275" cy="7694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9100">
                <a:solidFill>
                  <a:schemeClr val="tx1"/>
                </a:solidFill>
                <a:latin typeface="Times New Roman" panose="02020603050405020304" pitchFamily="18" charset="0"/>
              </a:defRPr>
            </a:lvl1pPr>
            <a:lvl2pPr marL="742950" indent="-285750">
              <a:spcBef>
                <a:spcPct val="20000"/>
              </a:spcBef>
              <a:buChar char="–"/>
              <a:defRPr sz="8000">
                <a:solidFill>
                  <a:schemeClr val="tx1"/>
                </a:solidFill>
                <a:latin typeface="Times New Roman" panose="02020603050405020304" pitchFamily="18" charset="0"/>
              </a:defRPr>
            </a:lvl2pPr>
            <a:lvl3pPr marL="1143000" indent="-228600">
              <a:spcBef>
                <a:spcPct val="20000"/>
              </a:spcBef>
              <a:buChar char="•"/>
              <a:defRPr sz="6900">
                <a:solidFill>
                  <a:schemeClr val="tx1"/>
                </a:solidFill>
                <a:latin typeface="Times New Roman" panose="02020603050405020304" pitchFamily="18" charset="0"/>
              </a:defRPr>
            </a:lvl3pPr>
            <a:lvl4pPr marL="1600200" indent="-228600">
              <a:spcBef>
                <a:spcPct val="20000"/>
              </a:spcBef>
              <a:buChar char="–"/>
              <a:defRPr sz="5700">
                <a:solidFill>
                  <a:schemeClr val="tx1"/>
                </a:solidFill>
                <a:latin typeface="Times New Roman" panose="02020603050405020304" pitchFamily="18" charset="0"/>
              </a:defRPr>
            </a:lvl4pPr>
            <a:lvl5pPr marL="2057400" indent="-228600">
              <a:spcBef>
                <a:spcPct val="20000"/>
              </a:spcBef>
              <a:buChar char="»"/>
              <a:defRPr sz="57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57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57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57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5700">
                <a:solidFill>
                  <a:schemeClr val="tx1"/>
                </a:solidFill>
                <a:latin typeface="Times New Roman" panose="02020603050405020304" pitchFamily="18" charset="0"/>
              </a:defRPr>
            </a:lvl9pPr>
          </a:lstStyle>
          <a:p>
            <a:r>
              <a:rPr lang="en-US" sz="2000" dirty="0" smtClean="0"/>
              <a:t>The  model was given further detail after the foundry run was started to see the effect of connectors</a:t>
            </a:r>
          </a:p>
          <a:p>
            <a:r>
              <a:rPr lang="en-US" sz="2000" dirty="0" smtClean="0"/>
              <a:t>The simulation shows that reflection is less if we use a straight connector versus a 90 degree bend</a:t>
            </a:r>
            <a:endParaRPr lang="en-US" sz="2000" dirty="0"/>
          </a:p>
        </p:txBody>
      </p:sp>
      <p:pic>
        <p:nvPicPr>
          <p:cNvPr id="6" name="Picture 5"/>
          <p:cNvPicPr>
            <a:picLocks noChangeAspect="1"/>
          </p:cNvPicPr>
          <p:nvPr/>
        </p:nvPicPr>
        <p:blipFill>
          <a:blip r:embed="rId3"/>
          <a:stretch>
            <a:fillRect/>
          </a:stretch>
        </p:blipFill>
        <p:spPr>
          <a:xfrm>
            <a:off x="9639300" y="1840254"/>
            <a:ext cx="2438611" cy="4548010"/>
          </a:xfrm>
          <a:prstGeom prst="rect">
            <a:avLst/>
          </a:prstGeom>
        </p:spPr>
      </p:pic>
    </p:spTree>
    <p:extLst>
      <p:ext uri="{BB962C8B-B14F-4D97-AF65-F5344CB8AC3E}">
        <p14:creationId xmlns:p14="http://schemas.microsoft.com/office/powerpoint/2010/main" val="3907166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 RF Design - Schematic</a:t>
            </a:r>
            <a:endParaRPr lang="en-US"/>
          </a:p>
        </p:txBody>
      </p:sp>
      <p:pic>
        <p:nvPicPr>
          <p:cNvPr id="5" name="Picture 4"/>
          <p:cNvPicPr>
            <a:picLocks noChangeAspect="1"/>
          </p:cNvPicPr>
          <p:nvPr/>
        </p:nvPicPr>
        <p:blipFill>
          <a:blip r:embed="rId3"/>
          <a:stretch>
            <a:fillRect/>
          </a:stretch>
        </p:blipFill>
        <p:spPr>
          <a:xfrm>
            <a:off x="1657173" y="1473200"/>
            <a:ext cx="8604995" cy="4884790"/>
          </a:xfrm>
          <a:prstGeom prst="rect">
            <a:avLst/>
          </a:prstGeom>
        </p:spPr>
      </p:pic>
    </p:spTree>
    <p:extLst>
      <p:ext uri="{BB962C8B-B14F-4D97-AF65-F5344CB8AC3E}">
        <p14:creationId xmlns:p14="http://schemas.microsoft.com/office/powerpoint/2010/main" val="3131174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of couplers (and filters)</a:t>
            </a:r>
            <a:endParaRPr lang="en-US" dirty="0"/>
          </a:p>
        </p:txBody>
      </p:sp>
      <p:pic>
        <p:nvPicPr>
          <p:cNvPr id="4" name="Content Placeholder 3"/>
          <p:cNvPicPr>
            <a:picLocks noGrp="1" noChangeAspect="1"/>
          </p:cNvPicPr>
          <p:nvPr>
            <p:ph idx="1"/>
          </p:nvPr>
        </p:nvPicPr>
        <p:blipFill>
          <a:blip r:embed="rId2"/>
          <a:stretch>
            <a:fillRect/>
          </a:stretch>
        </p:blipFill>
        <p:spPr>
          <a:xfrm>
            <a:off x="406781" y="1756555"/>
            <a:ext cx="6923659" cy="4350729"/>
          </a:xfrm>
          <a:prstGeom prst="rect">
            <a:avLst/>
          </a:prstGeom>
        </p:spPr>
      </p:pic>
      <p:cxnSp>
        <p:nvCxnSpPr>
          <p:cNvPr id="6" name="Straight Arrow Connector 5"/>
          <p:cNvCxnSpPr/>
          <p:nvPr/>
        </p:nvCxnSpPr>
        <p:spPr>
          <a:xfrm flipH="1" flipV="1">
            <a:off x="6278880" y="4034645"/>
            <a:ext cx="1447800" cy="16306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6278880" y="2240280"/>
            <a:ext cx="1036320" cy="13106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8655521" y="1719260"/>
            <a:ext cx="3289781" cy="4388024"/>
          </a:xfrm>
          <a:prstGeom prst="rect">
            <a:avLst/>
          </a:prstGeom>
        </p:spPr>
      </p:pic>
      <p:cxnSp>
        <p:nvCxnSpPr>
          <p:cNvPr id="11" name="Straight Arrow Connector 10"/>
          <p:cNvCxnSpPr/>
          <p:nvPr/>
        </p:nvCxnSpPr>
        <p:spPr>
          <a:xfrm>
            <a:off x="8199120" y="1756555"/>
            <a:ext cx="1859280" cy="6666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0454640" y="1402080"/>
            <a:ext cx="1490662" cy="10058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4877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00201"/>
            <a:ext cx="10972800" cy="1143000"/>
          </a:xfrm>
        </p:spPr>
        <p:txBody>
          <a:bodyPr>
            <a:normAutofit fontScale="90000"/>
          </a:bodyPr>
          <a:lstStyle/>
          <a:p>
            <a:pPr algn="l"/>
            <a:r>
              <a:rPr lang="en-US" altLang="en-US" b="1" dirty="0"/>
              <a:t>For more information on geodetic VLBI please go to:</a:t>
            </a:r>
            <a:br>
              <a:rPr lang="en-US" altLang="en-US" b="1" dirty="0"/>
            </a:br>
            <a:r>
              <a:rPr lang="en-US" altLang="en-US" b="1" dirty="0"/>
              <a:t>https://space-geodesy.nasa.gov/</a:t>
            </a:r>
            <a:br>
              <a:rPr lang="en-US" altLang="en-US" b="1" dirty="0"/>
            </a:br>
            <a:r>
              <a:rPr lang="en-US" altLang="en-US" b="1" dirty="0" smtClean="0"/>
              <a:t>https://</a:t>
            </a:r>
            <a:r>
              <a:rPr lang="en-US" altLang="en-US" b="1" dirty="0"/>
              <a:t>ivscc.gsfc.nasa.gov/</a:t>
            </a:r>
            <a:br>
              <a:rPr lang="en-US" altLang="en-US" b="1" dirty="0"/>
            </a:br>
            <a:r>
              <a:rPr lang="en-US" altLang="en-US" b="1" u="sng" dirty="0" smtClean="0"/>
              <a:t>Upcoming Technology Proposal</a:t>
            </a:r>
            <a:endParaRPr lang="en-US" u="sng" dirty="0"/>
          </a:p>
        </p:txBody>
      </p:sp>
      <p:sp>
        <p:nvSpPr>
          <p:cNvPr id="3" name="Content Placeholder 2"/>
          <p:cNvSpPr>
            <a:spLocks noGrp="1"/>
          </p:cNvSpPr>
          <p:nvPr>
            <p:ph idx="1"/>
          </p:nvPr>
        </p:nvSpPr>
        <p:spPr>
          <a:xfrm>
            <a:off x="400050" y="3752851"/>
            <a:ext cx="10887075" cy="4525963"/>
          </a:xfrm>
        </p:spPr>
        <p:txBody>
          <a:bodyPr>
            <a:normAutofit/>
          </a:bodyPr>
          <a:lstStyle/>
          <a:p>
            <a:r>
              <a:rPr lang="en-US" dirty="0"/>
              <a:t>NOI Title : </a:t>
            </a:r>
            <a:r>
              <a:rPr lang="en-US" b="1" dirty="0"/>
              <a:t>Broadband self-calibrating cryogenic radiometer with integrated RFI mitigating frontend and “Digitize-at-RF” demonstrator </a:t>
            </a:r>
            <a:r>
              <a:rPr lang="en-US" b="1" dirty="0" smtClean="0"/>
              <a:t>for Space Geodesy</a:t>
            </a:r>
          </a:p>
          <a:p>
            <a:r>
              <a:rPr lang="en-US" b="1" dirty="0" smtClean="0"/>
              <a:t>Ganesh </a:t>
            </a:r>
            <a:r>
              <a:rPr lang="en-US" dirty="0" smtClean="0">
                <a:solidFill>
                  <a:prstClr val="black"/>
                </a:solidFill>
              </a:rPr>
              <a:t>Rajagopalan of Haystack Observatory is PI</a:t>
            </a:r>
          </a:p>
          <a:p>
            <a:r>
              <a:rPr lang="en-US" dirty="0" smtClean="0">
                <a:solidFill>
                  <a:prstClr val="black"/>
                </a:solidFill>
              </a:rPr>
              <a:t>Stephen Merkowitz is co-PI from Goddard</a:t>
            </a:r>
            <a:endParaRPr lang="en-US" dirty="0"/>
          </a:p>
        </p:txBody>
      </p:sp>
    </p:spTree>
    <p:extLst>
      <p:ext uri="{BB962C8B-B14F-4D97-AF65-F5344CB8AC3E}">
        <p14:creationId xmlns:p14="http://schemas.microsoft.com/office/powerpoint/2010/main" val="974139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60" y="23536"/>
            <a:ext cx="4648120" cy="1348064"/>
          </a:xfrm>
        </p:spPr>
        <p:txBody>
          <a:bodyPr>
            <a:noAutofit/>
          </a:bodyPr>
          <a:lstStyle/>
          <a:p>
            <a:r>
              <a:rPr lang="en-US" sz="2400" dirty="0" smtClean="0"/>
              <a:t>RFI mitigation tests conducted at GGAO.</a:t>
            </a:r>
            <a:br>
              <a:rPr lang="en-US" sz="2400" dirty="0" smtClean="0"/>
            </a:br>
            <a:r>
              <a:rPr lang="en-US" sz="2400" dirty="0" smtClean="0"/>
              <a:t>Lawrence M. Hilliard (NASA, USA)</a:t>
            </a:r>
            <a:endParaRPr lang="en-US" sz="2400" dirty="0"/>
          </a:p>
        </p:txBody>
      </p:sp>
      <p:sp>
        <p:nvSpPr>
          <p:cNvPr id="3" name="Subtitle 2"/>
          <p:cNvSpPr>
            <a:spLocks noGrp="1"/>
          </p:cNvSpPr>
          <p:nvPr>
            <p:ph type="subTitle" idx="1"/>
          </p:nvPr>
        </p:nvSpPr>
        <p:spPr>
          <a:xfrm>
            <a:off x="815212" y="1463118"/>
            <a:ext cx="2683565" cy="1655762"/>
          </a:xfrm>
        </p:spPr>
        <p:txBody>
          <a:bodyPr/>
          <a:lstStyle/>
          <a:p>
            <a:r>
              <a:rPr lang="en-US" dirty="0" smtClean="0">
                <a:hlinkClick r:id="rId3"/>
              </a:rPr>
              <a:t>Lawrence.M.Hilliard@NASA.gov</a:t>
            </a:r>
            <a:r>
              <a:rPr lang="en-US" dirty="0" smtClean="0"/>
              <a:t> </a:t>
            </a:r>
            <a:endParaRPr lang="en-US" dirty="0"/>
          </a:p>
        </p:txBody>
      </p:sp>
      <p:grpSp>
        <p:nvGrpSpPr>
          <p:cNvPr id="14" name="Group 13"/>
          <p:cNvGrpSpPr/>
          <p:nvPr/>
        </p:nvGrpSpPr>
        <p:grpSpPr>
          <a:xfrm>
            <a:off x="2991678" y="99392"/>
            <a:ext cx="6112565" cy="6559826"/>
            <a:chOff x="2930903" y="34925"/>
            <a:chExt cx="4749764" cy="508756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03" y="2447712"/>
              <a:ext cx="1726477" cy="61577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636" t="20322" r="49280" b="35353"/>
            <a:stretch/>
          </p:blipFill>
          <p:spPr>
            <a:xfrm>
              <a:off x="4657380" y="1371600"/>
              <a:ext cx="3023287" cy="3039763"/>
            </a:xfrm>
            <a:prstGeom prst="rect">
              <a:avLst/>
            </a:prstGeom>
          </p:spPr>
        </p:pic>
        <p:pic>
          <p:nvPicPr>
            <p:cNvPr id="11" name="Picture 10"/>
            <p:cNvPicPr>
              <a:picLocks noChangeAspect="1"/>
            </p:cNvPicPr>
            <p:nvPr/>
          </p:nvPicPr>
          <p:blipFill>
            <a:blip r:embed="rId6"/>
            <a:stretch>
              <a:fillRect/>
            </a:stretch>
          </p:blipFill>
          <p:spPr>
            <a:xfrm>
              <a:off x="4657380" y="34925"/>
              <a:ext cx="2294849" cy="1290637"/>
            </a:xfrm>
            <a:prstGeom prst="rect">
              <a:avLst/>
            </a:prstGeom>
          </p:spPr>
        </p:pic>
        <p:pic>
          <p:nvPicPr>
            <p:cNvPr id="5" name="Picture 4"/>
            <p:cNvPicPr>
              <a:picLocks noChangeAspect="1"/>
            </p:cNvPicPr>
            <p:nvPr/>
          </p:nvPicPr>
          <p:blipFill>
            <a:blip r:embed="rId7"/>
            <a:stretch>
              <a:fillRect/>
            </a:stretch>
          </p:blipFill>
          <p:spPr>
            <a:xfrm>
              <a:off x="5071099" y="4218054"/>
              <a:ext cx="987287" cy="740465"/>
            </a:xfrm>
            <a:prstGeom prst="rect">
              <a:avLst/>
            </a:prstGeom>
          </p:spPr>
        </p:pic>
        <p:pic>
          <p:nvPicPr>
            <p:cNvPr id="9" name="Picture 8"/>
            <p:cNvPicPr>
              <a:picLocks noChangeAspect="1"/>
            </p:cNvPicPr>
            <p:nvPr/>
          </p:nvPicPr>
          <p:blipFill>
            <a:blip r:embed="rId8"/>
            <a:stretch>
              <a:fillRect/>
            </a:stretch>
          </p:blipFill>
          <p:spPr>
            <a:xfrm>
              <a:off x="6112566" y="4213814"/>
              <a:ext cx="1211573" cy="908680"/>
            </a:xfrm>
            <a:prstGeom prst="rect">
              <a:avLst/>
            </a:prstGeom>
          </p:spPr>
        </p:pic>
        <p:pic>
          <p:nvPicPr>
            <p:cNvPr id="10" name="Picture 9"/>
            <p:cNvPicPr>
              <a:picLocks noChangeAspect="1"/>
            </p:cNvPicPr>
            <p:nvPr/>
          </p:nvPicPr>
          <p:blipFill>
            <a:blip r:embed="rId9"/>
            <a:stretch>
              <a:fillRect/>
            </a:stretch>
          </p:blipFill>
          <p:spPr>
            <a:xfrm>
              <a:off x="3683031" y="3218500"/>
              <a:ext cx="1022764" cy="767073"/>
            </a:xfrm>
            <a:prstGeom prst="rect">
              <a:avLst/>
            </a:prstGeom>
          </p:spPr>
        </p:pic>
      </p:grpSp>
      <p:pic>
        <p:nvPicPr>
          <p:cNvPr id="1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479268"/>
            <a:ext cx="136186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590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gao.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12211" y="2341784"/>
            <a:ext cx="3841170" cy="3785616"/>
          </a:xfrm>
          <a:prstGeom prst="rect">
            <a:avLst/>
          </a:prstGeom>
        </p:spPr>
      </p:pic>
      <p:sp>
        <p:nvSpPr>
          <p:cNvPr id="4" name="Title 3"/>
          <p:cNvSpPr>
            <a:spLocks noGrp="1"/>
          </p:cNvSpPr>
          <p:nvPr>
            <p:ph type="title"/>
          </p:nvPr>
        </p:nvSpPr>
        <p:spPr>
          <a:xfrm>
            <a:off x="1524001" y="-21771"/>
            <a:ext cx="7734301" cy="1143000"/>
          </a:xfrm>
        </p:spPr>
        <p:txBody>
          <a:bodyPr>
            <a:normAutofit fontScale="90000"/>
          </a:bodyPr>
          <a:lstStyle/>
          <a:p>
            <a:r>
              <a:rPr lang="en-US" dirty="0" smtClean="0"/>
              <a:t>Prototype </a:t>
            </a:r>
            <a:r>
              <a:rPr lang="en-US" sz="4000" dirty="0"/>
              <a:t>Geodetic</a:t>
            </a:r>
            <a:r>
              <a:rPr lang="en-US" dirty="0" smtClean="0"/>
              <a:t> Station at GGAO</a:t>
            </a:r>
            <a:endParaRPr lang="en-US" dirty="0"/>
          </a:p>
        </p:txBody>
      </p:sp>
      <p:sp>
        <p:nvSpPr>
          <p:cNvPr id="5" name="Content Placeholder 4"/>
          <p:cNvSpPr>
            <a:spLocks noGrp="1"/>
          </p:cNvSpPr>
          <p:nvPr>
            <p:ph idx="1"/>
          </p:nvPr>
        </p:nvSpPr>
        <p:spPr>
          <a:xfrm>
            <a:off x="1752600" y="982134"/>
            <a:ext cx="8754533" cy="1284116"/>
          </a:xfrm>
        </p:spPr>
        <p:txBody>
          <a:bodyPr>
            <a:normAutofit fontScale="70000" lnSpcReduction="20000"/>
          </a:bodyPr>
          <a:lstStyle/>
          <a:p>
            <a:r>
              <a:rPr lang="en-US" dirty="0" smtClean="0"/>
              <a:t>Goddard Geophysical and Astronomical Observatory (GGAO) is located 5 km from Goddard Space Flight Center in the middle of the Beltsville Agricultural Research Center. GGAO is one of the few sites in the world to have all four geodetic techniques co-located at a single location.</a:t>
            </a:r>
            <a:endParaRPr lang="en-US" dirty="0"/>
          </a:p>
        </p:txBody>
      </p:sp>
      <p:grpSp>
        <p:nvGrpSpPr>
          <p:cNvPr id="32" name="Group 31"/>
          <p:cNvGrpSpPr/>
          <p:nvPr/>
        </p:nvGrpSpPr>
        <p:grpSpPr>
          <a:xfrm>
            <a:off x="1981200" y="2256422"/>
            <a:ext cx="4040188" cy="3951288"/>
            <a:chOff x="457200" y="2706263"/>
            <a:chExt cx="4040188" cy="3951288"/>
          </a:xfrm>
        </p:grpSpPr>
        <p:pic>
          <p:nvPicPr>
            <p:cNvPr id="7" name="Content Placeholder 8" descr="ggao2_med.jpg"/>
            <p:cNvPicPr>
              <a:picLocks noChangeAspect="1"/>
            </p:cNvPicPr>
            <p:nvPr/>
          </p:nvPicPr>
          <p:blipFill>
            <a:blip r:embed="rId3" cstate="print">
              <a:extLst>
                <a:ext uri="{28A0092B-C50C-407E-A947-70E740481C1C}">
                  <a14:useLocalDpi xmlns:a14="http://schemas.microsoft.com/office/drawing/2010/main"/>
                </a:ext>
              </a:extLst>
            </a:blip>
            <a:srcRect t="-2946" b="-2946"/>
            <a:stretch>
              <a:fillRect/>
            </a:stretch>
          </p:blipFill>
          <p:spPr>
            <a:xfrm>
              <a:off x="457200" y="2706263"/>
              <a:ext cx="4040188" cy="3951288"/>
            </a:xfrm>
            <a:prstGeom prst="rect">
              <a:avLst/>
            </a:prstGeom>
          </p:spPr>
        </p:pic>
        <p:grpSp>
          <p:nvGrpSpPr>
            <p:cNvPr id="31" name="Group 30"/>
            <p:cNvGrpSpPr/>
            <p:nvPr/>
          </p:nvGrpSpPr>
          <p:grpSpPr>
            <a:xfrm>
              <a:off x="592138" y="2936451"/>
              <a:ext cx="2938462" cy="3352800"/>
              <a:chOff x="592138" y="2936451"/>
              <a:chExt cx="2938462" cy="3352800"/>
            </a:xfrm>
          </p:grpSpPr>
          <p:sp>
            <p:nvSpPr>
              <p:cNvPr id="9" name="Rectangle 8"/>
              <p:cNvSpPr>
                <a:spLocks noChangeArrowheads="1"/>
              </p:cNvSpPr>
              <p:nvPr/>
            </p:nvSpPr>
            <p:spPr bwMode="auto">
              <a:xfrm>
                <a:off x="592138" y="5281188"/>
                <a:ext cx="1998662" cy="1008063"/>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sp>
            <p:nvSpPr>
              <p:cNvPr id="10" name="TextBox 11"/>
              <p:cNvSpPr txBox="1">
                <a:spLocks noChangeArrowheads="1"/>
              </p:cNvSpPr>
              <p:nvPr/>
            </p:nvSpPr>
            <p:spPr bwMode="auto">
              <a:xfrm>
                <a:off x="592138" y="4911301"/>
                <a:ext cx="6543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a:solidFill>
                      <a:srgbClr val="FFFF00"/>
                    </a:solidFill>
                    <a:effectLst>
                      <a:outerShdw blurRad="38100" dist="38100" dir="2700000" algn="tl">
                        <a:srgbClr val="000000">
                          <a:alpha val="43137"/>
                        </a:srgbClr>
                      </a:outerShdw>
                    </a:effectLst>
                    <a:latin typeface="Trebuchet MS" charset="0"/>
                  </a:rPr>
                  <a:t>GSFC</a:t>
                </a:r>
              </a:p>
            </p:txBody>
          </p:sp>
          <p:sp>
            <p:nvSpPr>
              <p:cNvPr id="11" name="TextBox 13"/>
              <p:cNvSpPr txBox="1">
                <a:spLocks noChangeArrowheads="1"/>
              </p:cNvSpPr>
              <p:nvPr/>
            </p:nvSpPr>
            <p:spPr bwMode="auto">
              <a:xfrm>
                <a:off x="2197100" y="2936451"/>
                <a:ext cx="723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a:solidFill>
                      <a:srgbClr val="FFFF00"/>
                    </a:solidFill>
                    <a:effectLst>
                      <a:outerShdw blurRad="38100" dist="38100" dir="2700000" algn="tl">
                        <a:srgbClr val="000000">
                          <a:alpha val="43137"/>
                        </a:srgbClr>
                      </a:outerShdw>
                    </a:effectLst>
                    <a:latin typeface="Trebuchet MS" charset="0"/>
                  </a:rPr>
                  <a:t>GGAO</a:t>
                </a:r>
              </a:p>
            </p:txBody>
          </p:sp>
          <p:sp>
            <p:nvSpPr>
              <p:cNvPr id="12" name="Rectangle 11"/>
              <p:cNvSpPr>
                <a:spLocks noChangeArrowheads="1"/>
              </p:cNvSpPr>
              <p:nvPr/>
            </p:nvSpPr>
            <p:spPr bwMode="auto">
              <a:xfrm>
                <a:off x="3098800" y="2978091"/>
                <a:ext cx="431800" cy="363537"/>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grpSp>
      </p:grpSp>
      <p:sp>
        <p:nvSpPr>
          <p:cNvPr id="57" name="TextBox 35"/>
          <p:cNvSpPr txBox="1">
            <a:spLocks noChangeArrowheads="1"/>
          </p:cNvSpPr>
          <p:nvPr/>
        </p:nvSpPr>
        <p:spPr bwMode="auto">
          <a:xfrm>
            <a:off x="6383378" y="3242212"/>
            <a:ext cx="5020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a:solidFill>
                  <a:srgbClr val="FFFF00"/>
                </a:solidFill>
                <a:effectLst>
                  <a:outerShdw blurRad="38100" dist="38100" dir="2700000" algn="tl">
                    <a:srgbClr val="000000">
                      <a:alpha val="43137"/>
                    </a:srgbClr>
                  </a:outerShdw>
                </a:effectLst>
                <a:latin typeface="Trebuchet MS" charset="0"/>
              </a:rPr>
              <a:t>48</a:t>
            </a:r>
            <a:r>
              <a:rPr lang="ja-JP" altLang="en-US" sz="2400" baseline="-25000">
                <a:solidFill>
                  <a:srgbClr val="FFFF00"/>
                </a:solidFill>
                <a:effectLst>
                  <a:outerShdw blurRad="38100" dist="38100" dir="2700000" algn="tl">
                    <a:srgbClr val="000000">
                      <a:alpha val="43137"/>
                    </a:srgbClr>
                  </a:outerShdw>
                </a:effectLst>
                <a:latin typeface="Trebuchet MS" charset="0"/>
              </a:rPr>
              <a:t>”</a:t>
            </a:r>
            <a:endParaRPr lang="en-US" sz="2400" baseline="-25000">
              <a:solidFill>
                <a:srgbClr val="FFFF00"/>
              </a:solidFill>
              <a:effectLst>
                <a:outerShdw blurRad="38100" dist="38100" dir="2700000" algn="tl">
                  <a:srgbClr val="000000">
                    <a:alpha val="43137"/>
                  </a:srgbClr>
                </a:outerShdw>
              </a:effectLst>
              <a:latin typeface="Trebuchet MS" charset="0"/>
            </a:endParaRPr>
          </a:p>
        </p:txBody>
      </p:sp>
      <p:cxnSp>
        <p:nvCxnSpPr>
          <p:cNvPr id="58" name="Straight Arrow Connector 57"/>
          <p:cNvCxnSpPr>
            <a:cxnSpLocks noChangeShapeType="1"/>
          </p:cNvCxnSpPr>
          <p:nvPr/>
        </p:nvCxnSpPr>
        <p:spPr bwMode="auto">
          <a:xfrm flipV="1">
            <a:off x="6804220" y="3461238"/>
            <a:ext cx="209640" cy="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9" name="Straight Arrow Connector 58"/>
          <p:cNvCxnSpPr>
            <a:cxnSpLocks noChangeShapeType="1"/>
          </p:cNvCxnSpPr>
          <p:nvPr/>
        </p:nvCxnSpPr>
        <p:spPr bwMode="auto">
          <a:xfrm flipV="1">
            <a:off x="8773437" y="3030823"/>
            <a:ext cx="251881" cy="150189"/>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0" name="TextBox 59"/>
          <p:cNvSpPr txBox="1">
            <a:spLocks noChangeArrowheads="1"/>
          </p:cNvSpPr>
          <p:nvPr/>
        </p:nvSpPr>
        <p:spPr bwMode="auto">
          <a:xfrm>
            <a:off x="7958711" y="3004179"/>
            <a:ext cx="13429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dirty="0">
                <a:solidFill>
                  <a:srgbClr val="FFFF00"/>
                </a:solidFill>
                <a:effectLst>
                  <a:outerShdw blurRad="38100" dist="38100" dir="2700000" algn="tl">
                    <a:srgbClr val="000000">
                      <a:alpha val="43137"/>
                    </a:srgbClr>
                  </a:outerShdw>
                </a:effectLst>
                <a:latin typeface="Trebuchet MS" charset="0"/>
              </a:rPr>
              <a:t>Legacy GNSS</a:t>
            </a:r>
          </a:p>
        </p:txBody>
      </p:sp>
      <p:sp>
        <p:nvSpPr>
          <p:cNvPr id="61" name="TextBox 40"/>
          <p:cNvSpPr txBox="1">
            <a:spLocks noChangeArrowheads="1"/>
          </p:cNvSpPr>
          <p:nvPr/>
        </p:nvSpPr>
        <p:spPr bwMode="auto">
          <a:xfrm>
            <a:off x="9078002" y="2266249"/>
            <a:ext cx="10935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a:solidFill>
                  <a:srgbClr val="FFFF00"/>
                </a:solidFill>
                <a:effectLst>
                  <a:outerShdw blurRad="38100" dist="38100" dir="2700000" algn="tl">
                    <a:srgbClr val="000000">
                      <a:alpha val="43137"/>
                    </a:srgbClr>
                  </a:outerShdw>
                </a:effectLst>
                <a:latin typeface="Trebuchet MS" charset="0"/>
              </a:rPr>
              <a:t>MV-3 VLBI</a:t>
            </a:r>
          </a:p>
        </p:txBody>
      </p:sp>
      <p:cxnSp>
        <p:nvCxnSpPr>
          <p:cNvPr id="62" name="Straight Arrow Connector 61"/>
          <p:cNvCxnSpPr>
            <a:cxnSpLocks noChangeShapeType="1"/>
          </p:cNvCxnSpPr>
          <p:nvPr/>
        </p:nvCxnSpPr>
        <p:spPr bwMode="auto">
          <a:xfrm rot="10800000" flipV="1">
            <a:off x="9697350" y="2611774"/>
            <a:ext cx="176785" cy="114206"/>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3" name="TextBox 47"/>
          <p:cNvSpPr txBox="1">
            <a:spLocks noChangeArrowheads="1"/>
          </p:cNvSpPr>
          <p:nvPr/>
        </p:nvSpPr>
        <p:spPr bwMode="auto">
          <a:xfrm>
            <a:off x="6552251" y="4566998"/>
            <a:ext cx="1091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dirty="0">
                <a:solidFill>
                  <a:srgbClr val="FFFF00"/>
                </a:solidFill>
                <a:effectLst>
                  <a:outerShdw blurRad="38100" dist="38100" dir="2700000" algn="tl">
                    <a:srgbClr val="000000">
                      <a:alpha val="43137"/>
                    </a:srgbClr>
                  </a:outerShdw>
                </a:effectLst>
                <a:latin typeface="Trebuchet MS" charset="0"/>
              </a:rPr>
              <a:t>MOBLAS-7</a:t>
            </a:r>
          </a:p>
        </p:txBody>
      </p:sp>
      <p:cxnSp>
        <p:nvCxnSpPr>
          <p:cNvPr id="64" name="Straight Arrow Connector 63"/>
          <p:cNvCxnSpPr>
            <a:cxnSpLocks noChangeShapeType="1"/>
          </p:cNvCxnSpPr>
          <p:nvPr/>
        </p:nvCxnSpPr>
        <p:spPr bwMode="auto">
          <a:xfrm>
            <a:off x="7567172" y="4855369"/>
            <a:ext cx="219026" cy="1588"/>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5" name="TextBox 49"/>
          <p:cNvSpPr txBox="1">
            <a:spLocks noChangeArrowheads="1"/>
          </p:cNvSpPr>
          <p:nvPr/>
        </p:nvSpPr>
        <p:spPr bwMode="auto">
          <a:xfrm>
            <a:off x="8730090" y="5104396"/>
            <a:ext cx="7793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dirty="0">
                <a:solidFill>
                  <a:srgbClr val="FFFF00"/>
                </a:solidFill>
                <a:effectLst>
                  <a:outerShdw blurRad="38100" dist="38100" dir="2700000" algn="tl">
                    <a:srgbClr val="000000">
                      <a:alpha val="43137"/>
                    </a:srgbClr>
                  </a:outerShdw>
                </a:effectLst>
                <a:latin typeface="Trebuchet MS" charset="0"/>
              </a:rPr>
              <a:t>NGSLR</a:t>
            </a:r>
          </a:p>
        </p:txBody>
      </p:sp>
      <p:cxnSp>
        <p:nvCxnSpPr>
          <p:cNvPr id="66" name="Straight Arrow Connector 65"/>
          <p:cNvCxnSpPr>
            <a:cxnSpLocks noChangeShapeType="1"/>
          </p:cNvCxnSpPr>
          <p:nvPr/>
        </p:nvCxnSpPr>
        <p:spPr bwMode="auto">
          <a:xfrm rot="10800000" flipV="1">
            <a:off x="8588322" y="5356923"/>
            <a:ext cx="186172" cy="1564"/>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7" name="TextBox 51"/>
          <p:cNvSpPr txBox="1">
            <a:spLocks noChangeArrowheads="1"/>
          </p:cNvSpPr>
          <p:nvPr/>
        </p:nvSpPr>
        <p:spPr bwMode="auto">
          <a:xfrm>
            <a:off x="6767782" y="5426080"/>
            <a:ext cx="7264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dirty="0">
                <a:solidFill>
                  <a:srgbClr val="FFFF00"/>
                </a:solidFill>
                <a:effectLst>
                  <a:outerShdw blurRad="38100" dist="38100" dir="2700000" algn="tl">
                    <a:srgbClr val="000000">
                      <a:alpha val="43137"/>
                    </a:srgbClr>
                  </a:outerShdw>
                </a:effectLst>
                <a:latin typeface="Trebuchet MS" charset="0"/>
              </a:rPr>
              <a:t>DORIS</a:t>
            </a:r>
          </a:p>
        </p:txBody>
      </p:sp>
      <p:cxnSp>
        <p:nvCxnSpPr>
          <p:cNvPr id="68" name="Straight Arrow Connector 67"/>
          <p:cNvCxnSpPr>
            <a:cxnSpLocks noChangeShapeType="1"/>
          </p:cNvCxnSpPr>
          <p:nvPr/>
        </p:nvCxnSpPr>
        <p:spPr bwMode="auto">
          <a:xfrm>
            <a:off x="7441883" y="5660845"/>
            <a:ext cx="259703" cy="1564"/>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9" name="TextBox 57"/>
          <p:cNvSpPr txBox="1">
            <a:spLocks noChangeArrowheads="1"/>
          </p:cNvSpPr>
          <p:nvPr/>
        </p:nvSpPr>
        <p:spPr bwMode="auto">
          <a:xfrm>
            <a:off x="6638962" y="3870070"/>
            <a:ext cx="16382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dirty="0">
                <a:solidFill>
                  <a:srgbClr val="FFFF00"/>
                </a:solidFill>
                <a:effectLst>
                  <a:outerShdw blurRad="38100" dist="38100" dir="2700000" algn="tl">
                    <a:srgbClr val="000000">
                      <a:alpha val="43137"/>
                    </a:srgbClr>
                  </a:outerShdw>
                </a:effectLst>
                <a:latin typeface="Trebuchet MS" charset="0"/>
              </a:rPr>
              <a:t>Reference mark</a:t>
            </a:r>
          </a:p>
        </p:txBody>
      </p:sp>
      <p:cxnSp>
        <p:nvCxnSpPr>
          <p:cNvPr id="70" name="Straight Arrow Connector 69"/>
          <p:cNvCxnSpPr>
            <a:cxnSpLocks noChangeShapeType="1"/>
          </p:cNvCxnSpPr>
          <p:nvPr/>
        </p:nvCxnSpPr>
        <p:spPr bwMode="auto">
          <a:xfrm rot="16200000" flipV="1">
            <a:off x="8871095" y="4103491"/>
            <a:ext cx="384646" cy="242494"/>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1" name="TextBox 60"/>
          <p:cNvSpPr txBox="1">
            <a:spLocks noChangeArrowheads="1"/>
          </p:cNvSpPr>
          <p:nvPr/>
        </p:nvSpPr>
        <p:spPr bwMode="auto">
          <a:xfrm>
            <a:off x="7266021" y="2339324"/>
            <a:ext cx="1011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dirty="0">
                <a:solidFill>
                  <a:srgbClr val="FFFF00"/>
                </a:solidFill>
                <a:effectLst>
                  <a:outerShdw blurRad="38100" dist="38100" dir="2700000" algn="tl">
                    <a:srgbClr val="000000">
                      <a:alpha val="43137"/>
                    </a:srgbClr>
                  </a:outerShdw>
                </a:effectLst>
                <a:latin typeface="Trebuchet MS" charset="0"/>
              </a:rPr>
              <a:t>VLBI2010</a:t>
            </a:r>
          </a:p>
        </p:txBody>
      </p:sp>
      <p:cxnSp>
        <p:nvCxnSpPr>
          <p:cNvPr id="72" name="Straight Arrow Connector 71"/>
          <p:cNvCxnSpPr>
            <a:cxnSpLocks noChangeShapeType="1"/>
          </p:cNvCxnSpPr>
          <p:nvPr/>
        </p:nvCxnSpPr>
        <p:spPr bwMode="auto">
          <a:xfrm flipV="1">
            <a:off x="8227066" y="2607954"/>
            <a:ext cx="214332" cy="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3" name="TextBox 37"/>
          <p:cNvSpPr txBox="1">
            <a:spLocks noChangeArrowheads="1"/>
          </p:cNvSpPr>
          <p:nvPr/>
        </p:nvSpPr>
        <p:spPr bwMode="auto">
          <a:xfrm>
            <a:off x="9097743" y="4122516"/>
            <a:ext cx="11090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dirty="0">
                <a:solidFill>
                  <a:srgbClr val="FFFF00"/>
                </a:solidFill>
                <a:effectLst>
                  <a:outerShdw blurRad="38100" dist="38100" dir="2700000" algn="tl">
                    <a:srgbClr val="000000">
                      <a:alpha val="43137"/>
                    </a:srgbClr>
                  </a:outerShdw>
                </a:effectLst>
                <a:latin typeface="Trebuchet MS" charset="0"/>
              </a:rPr>
              <a:t>New GNSS</a:t>
            </a:r>
          </a:p>
        </p:txBody>
      </p:sp>
      <p:cxnSp>
        <p:nvCxnSpPr>
          <p:cNvPr id="74" name="Straight Arrow Connector 73"/>
          <p:cNvCxnSpPr>
            <a:cxnSpLocks noChangeShapeType="1"/>
          </p:cNvCxnSpPr>
          <p:nvPr/>
        </p:nvCxnSpPr>
        <p:spPr bwMode="auto">
          <a:xfrm flipV="1">
            <a:off x="8180961" y="4121355"/>
            <a:ext cx="258586" cy="1564"/>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5" name="Straight Arrow Connector 74"/>
          <p:cNvCxnSpPr>
            <a:cxnSpLocks noChangeShapeType="1"/>
          </p:cNvCxnSpPr>
          <p:nvPr/>
        </p:nvCxnSpPr>
        <p:spPr bwMode="auto">
          <a:xfrm rot="10800000" flipV="1">
            <a:off x="8711504" y="4438246"/>
            <a:ext cx="466215" cy="436174"/>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6" name="TextBox 37"/>
          <p:cNvSpPr txBox="1">
            <a:spLocks noChangeArrowheads="1"/>
          </p:cNvSpPr>
          <p:nvPr/>
        </p:nvSpPr>
        <p:spPr bwMode="auto">
          <a:xfrm>
            <a:off x="8389946" y="5519830"/>
            <a:ext cx="155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en-US" sz="2400" baseline="-25000" dirty="0">
                <a:solidFill>
                  <a:srgbClr val="FFFF00"/>
                </a:solidFill>
                <a:effectLst>
                  <a:outerShdw blurRad="38100" dist="38100" dir="2700000" algn="tl">
                    <a:srgbClr val="000000">
                      <a:alpha val="43137"/>
                    </a:srgbClr>
                  </a:outerShdw>
                </a:effectLst>
                <a:latin typeface="Trebuchet MS" charset="0"/>
              </a:rPr>
              <a:t>REGINA</a:t>
            </a:r>
            <a:r>
              <a:rPr lang="en-US" sz="2400" dirty="0">
                <a:solidFill>
                  <a:srgbClr val="FFFF00"/>
                </a:solidFill>
                <a:effectLst>
                  <a:outerShdw blurRad="38100" dist="38100" dir="2700000" algn="tl">
                    <a:srgbClr val="000000">
                      <a:alpha val="43137"/>
                    </a:srgbClr>
                  </a:outerShdw>
                </a:effectLst>
                <a:latin typeface="Trebuchet MS" charset="0"/>
              </a:rPr>
              <a:t> </a:t>
            </a:r>
            <a:r>
              <a:rPr lang="en-US" sz="2400" baseline="-25000" dirty="0">
                <a:solidFill>
                  <a:srgbClr val="FFFF00"/>
                </a:solidFill>
                <a:effectLst>
                  <a:outerShdw blurRad="38100" dist="38100" dir="2700000" algn="tl">
                    <a:srgbClr val="000000">
                      <a:alpha val="43137"/>
                    </a:srgbClr>
                  </a:outerShdw>
                </a:effectLst>
                <a:latin typeface="Trebuchet MS" charset="0"/>
              </a:rPr>
              <a:t>GNSS</a:t>
            </a:r>
          </a:p>
        </p:txBody>
      </p:sp>
      <p:cxnSp>
        <p:nvCxnSpPr>
          <p:cNvPr id="77" name="Straight Arrow Connector 76"/>
          <p:cNvCxnSpPr>
            <a:cxnSpLocks noChangeShapeType="1"/>
          </p:cNvCxnSpPr>
          <p:nvPr/>
        </p:nvCxnSpPr>
        <p:spPr bwMode="auto">
          <a:xfrm rot="10800000">
            <a:off x="8188968" y="5716702"/>
            <a:ext cx="297755" cy="113194"/>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4" name="Rectangle 33"/>
          <p:cNvSpPr>
            <a:spLocks noChangeArrowheads="1"/>
          </p:cNvSpPr>
          <p:nvPr/>
        </p:nvSpPr>
        <p:spPr bwMode="auto">
          <a:xfrm>
            <a:off x="7816152" y="4698952"/>
            <a:ext cx="431800" cy="363537"/>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sp>
        <p:nvSpPr>
          <p:cNvPr id="35" name="Rectangle 34"/>
          <p:cNvSpPr>
            <a:spLocks noChangeArrowheads="1"/>
          </p:cNvSpPr>
          <p:nvPr/>
        </p:nvSpPr>
        <p:spPr bwMode="auto">
          <a:xfrm>
            <a:off x="9402260" y="2664892"/>
            <a:ext cx="255015" cy="214700"/>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sp>
        <p:nvSpPr>
          <p:cNvPr id="36" name="Rectangle 35"/>
          <p:cNvSpPr>
            <a:spLocks noChangeArrowheads="1"/>
          </p:cNvSpPr>
          <p:nvPr/>
        </p:nvSpPr>
        <p:spPr bwMode="auto">
          <a:xfrm>
            <a:off x="7053154" y="3265222"/>
            <a:ext cx="431800" cy="363537"/>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sp>
        <p:nvSpPr>
          <p:cNvPr id="37" name="Rectangle 36"/>
          <p:cNvSpPr>
            <a:spLocks noChangeArrowheads="1"/>
          </p:cNvSpPr>
          <p:nvPr/>
        </p:nvSpPr>
        <p:spPr bwMode="auto">
          <a:xfrm>
            <a:off x="8495095" y="2534997"/>
            <a:ext cx="253399" cy="194986"/>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sp>
        <p:nvSpPr>
          <p:cNvPr id="39" name="Rectangle 38"/>
          <p:cNvSpPr>
            <a:spLocks noChangeArrowheads="1"/>
          </p:cNvSpPr>
          <p:nvPr/>
        </p:nvSpPr>
        <p:spPr bwMode="auto">
          <a:xfrm>
            <a:off x="8251999" y="5218789"/>
            <a:ext cx="303699" cy="255687"/>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sp>
        <p:nvSpPr>
          <p:cNvPr id="40" name="Rectangle 39"/>
          <p:cNvSpPr>
            <a:spLocks noChangeArrowheads="1"/>
          </p:cNvSpPr>
          <p:nvPr/>
        </p:nvSpPr>
        <p:spPr bwMode="auto">
          <a:xfrm>
            <a:off x="9060245" y="2989847"/>
            <a:ext cx="198056" cy="171936"/>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sp>
        <p:nvSpPr>
          <p:cNvPr id="41" name="Rectangle 40"/>
          <p:cNvSpPr>
            <a:spLocks noChangeArrowheads="1"/>
          </p:cNvSpPr>
          <p:nvPr/>
        </p:nvSpPr>
        <p:spPr bwMode="auto">
          <a:xfrm>
            <a:off x="7753242" y="5559245"/>
            <a:ext cx="198056" cy="171936"/>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sp>
        <p:nvSpPr>
          <p:cNvPr id="42" name="Rectangle 41"/>
          <p:cNvSpPr>
            <a:spLocks noChangeArrowheads="1"/>
          </p:cNvSpPr>
          <p:nvPr/>
        </p:nvSpPr>
        <p:spPr bwMode="auto">
          <a:xfrm>
            <a:off x="8001390" y="5625677"/>
            <a:ext cx="198056" cy="171936"/>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sp>
        <p:nvSpPr>
          <p:cNvPr id="43" name="Rectangle 42"/>
          <p:cNvSpPr>
            <a:spLocks noChangeArrowheads="1"/>
          </p:cNvSpPr>
          <p:nvPr/>
        </p:nvSpPr>
        <p:spPr bwMode="auto">
          <a:xfrm>
            <a:off x="8485742" y="4861721"/>
            <a:ext cx="198056" cy="171936"/>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sp>
        <p:nvSpPr>
          <p:cNvPr id="44" name="Rectangle 43"/>
          <p:cNvSpPr>
            <a:spLocks noChangeArrowheads="1"/>
          </p:cNvSpPr>
          <p:nvPr/>
        </p:nvSpPr>
        <p:spPr bwMode="auto">
          <a:xfrm>
            <a:off x="8731323" y="3843052"/>
            <a:ext cx="198056" cy="171936"/>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sp>
        <p:nvSpPr>
          <p:cNvPr id="45" name="Rectangle 44"/>
          <p:cNvSpPr>
            <a:spLocks noChangeArrowheads="1"/>
          </p:cNvSpPr>
          <p:nvPr/>
        </p:nvSpPr>
        <p:spPr bwMode="auto">
          <a:xfrm>
            <a:off x="8438576" y="4034324"/>
            <a:ext cx="198056" cy="171936"/>
          </a:xfrm>
          <a:prstGeom prst="rect">
            <a:avLst/>
          </a:prstGeom>
          <a:noFill/>
          <a:ln w="2857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sz="2400" baseline="-25000">
              <a:solidFill>
                <a:srgbClr val="FFFFFF"/>
              </a:solidFill>
              <a:effectLst>
                <a:outerShdw blurRad="38100" dist="38100" dir="2700000" algn="tl">
                  <a:srgbClr val="000000">
                    <a:alpha val="43137"/>
                  </a:srgbClr>
                </a:outerShdw>
              </a:effectLst>
              <a:latin typeface="Arial"/>
            </a:endParaRPr>
          </a:p>
        </p:txBody>
      </p:sp>
      <p:pic>
        <p:nvPicPr>
          <p:cNvPr id="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601" y="17237"/>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542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5" descr="12MGGAO.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32000" y="2717801"/>
            <a:ext cx="25606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aa\Ivs\vlbi2010\gv12\12m_pictures_wendy_2012Feb\100_0121_cropped.JPG"/>
          <p:cNvPicPr>
            <a:picLocks noChangeAspect="1" noChangeArrowheads="1"/>
          </p:cNvPicPr>
          <p:nvPr/>
        </p:nvPicPr>
        <p:blipFill>
          <a:blip r:embed="rId3"/>
          <a:srcRect/>
          <a:stretch>
            <a:fillRect/>
          </a:stretch>
        </p:blipFill>
        <p:spPr bwMode="auto">
          <a:xfrm>
            <a:off x="2011451" y="2717801"/>
            <a:ext cx="2565225" cy="1920239"/>
          </a:xfrm>
          <a:prstGeom prst="rect">
            <a:avLst/>
          </a:prstGeom>
          <a:noFill/>
          <a:ln w="9525">
            <a:noFill/>
            <a:miter lim="800000"/>
            <a:headEnd/>
            <a:tailEnd/>
          </a:ln>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0925" y="4711594"/>
            <a:ext cx="1592979"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p:cNvSpPr>
            <a:spLocks noGrp="1"/>
          </p:cNvSpPr>
          <p:nvPr>
            <p:ph type="title"/>
          </p:nvPr>
        </p:nvSpPr>
        <p:spPr/>
        <p:txBody>
          <a:bodyPr/>
          <a:lstStyle/>
          <a:p>
            <a:r>
              <a:rPr lang="en-US" sz="3200" dirty="0">
                <a:latin typeface="Calibri" charset="0"/>
              </a:rPr>
              <a:t>Vector Tie System (VTS)</a:t>
            </a:r>
            <a:endParaRPr lang="en-US" sz="3200" dirty="0">
              <a:latin typeface="Calibri" charset="0"/>
            </a:endParaRPr>
          </a:p>
        </p:txBody>
      </p:sp>
      <p:sp>
        <p:nvSpPr>
          <p:cNvPr id="15364" name="Content Placeholder 2"/>
          <p:cNvSpPr>
            <a:spLocks noGrp="1"/>
          </p:cNvSpPr>
          <p:nvPr>
            <p:ph idx="1"/>
          </p:nvPr>
        </p:nvSpPr>
        <p:spPr>
          <a:xfrm>
            <a:off x="2352675" y="995455"/>
            <a:ext cx="8077200" cy="1780674"/>
          </a:xfrm>
        </p:spPr>
        <p:txBody>
          <a:bodyPr>
            <a:normAutofit/>
          </a:bodyPr>
          <a:lstStyle/>
          <a:p>
            <a:r>
              <a:rPr lang="en-US" sz="1800" dirty="0"/>
              <a:t>Accurate measurement </a:t>
            </a:r>
            <a:r>
              <a:rPr lang="en-US" sz="1800" dirty="0"/>
              <a:t>of inter</a:t>
            </a:r>
            <a:r>
              <a:rPr lang="en-US" sz="1800" dirty="0"/>
              <a:t>-station vectors </a:t>
            </a:r>
            <a:r>
              <a:rPr lang="en-US" sz="1800" dirty="0"/>
              <a:t>is an essential aspect of an integrated space geodesy </a:t>
            </a:r>
            <a:r>
              <a:rPr lang="en-US" sz="1800" dirty="0"/>
              <a:t>site.</a:t>
            </a:r>
            <a:endParaRPr lang="en-US" sz="1800" dirty="0"/>
          </a:p>
          <a:p>
            <a:r>
              <a:rPr lang="en-US" sz="1800" dirty="0"/>
              <a:t>Measurements provide closure between terrestrial reference frames derived from different space geodesy </a:t>
            </a:r>
            <a:r>
              <a:rPr lang="en-US" sz="1800" dirty="0"/>
              <a:t>techniques.</a:t>
            </a:r>
            <a:endParaRPr lang="en-US" sz="1800" dirty="0"/>
          </a:p>
          <a:p>
            <a:r>
              <a:rPr lang="en-US" sz="1800" dirty="0"/>
              <a:t>Tests of technologies and currently available systems underway at </a:t>
            </a:r>
            <a:r>
              <a:rPr lang="en-US" sz="1800" dirty="0"/>
              <a:t>GGAO.</a:t>
            </a:r>
            <a:endParaRPr lang="en-US" sz="1800" dirty="0"/>
          </a:p>
        </p:txBody>
      </p:sp>
      <p:pic>
        <p:nvPicPr>
          <p:cNvPr id="15366" name="Picture 4" descr="nighttime_laser_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67664" y="2717801"/>
            <a:ext cx="21415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6" descr="doris1_GREB2_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73363" y="4843516"/>
            <a:ext cx="1033462"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91164" y="2936876"/>
            <a:ext cx="1430337"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Line 8"/>
          <p:cNvSpPr>
            <a:spLocks noChangeShapeType="1"/>
          </p:cNvSpPr>
          <p:nvPr/>
        </p:nvSpPr>
        <p:spPr bwMode="auto">
          <a:xfrm flipH="1" flipV="1">
            <a:off x="3294063" y="3640138"/>
            <a:ext cx="2349500" cy="271462"/>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aseline="-25000">
              <a:solidFill>
                <a:srgbClr val="000000"/>
              </a:solidFill>
              <a:effectLst>
                <a:outerShdw blurRad="38100" dist="38100" dir="2700000" algn="tl">
                  <a:srgbClr val="000000">
                    <a:alpha val="43137"/>
                  </a:srgbClr>
                </a:outerShdw>
              </a:effectLst>
              <a:latin typeface="Times New Roman" pitchFamily="-65" charset="0"/>
            </a:endParaRPr>
          </a:p>
        </p:txBody>
      </p:sp>
      <p:sp>
        <p:nvSpPr>
          <p:cNvPr id="15371" name="Line 9"/>
          <p:cNvSpPr>
            <a:spLocks noChangeShapeType="1"/>
          </p:cNvSpPr>
          <p:nvPr/>
        </p:nvSpPr>
        <p:spPr bwMode="auto">
          <a:xfrm flipV="1">
            <a:off x="5643563" y="3295650"/>
            <a:ext cx="3365500" cy="61595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aseline="-25000">
              <a:solidFill>
                <a:srgbClr val="000000"/>
              </a:solidFill>
              <a:effectLst>
                <a:outerShdw blurRad="38100" dist="38100" dir="2700000" algn="tl">
                  <a:srgbClr val="000000">
                    <a:alpha val="43137"/>
                  </a:srgbClr>
                </a:outerShdw>
              </a:effectLst>
              <a:latin typeface="Times New Roman" pitchFamily="-65" charset="0"/>
            </a:endParaRPr>
          </a:p>
        </p:txBody>
      </p:sp>
      <p:sp>
        <p:nvSpPr>
          <p:cNvPr id="15372" name="Line 10"/>
          <p:cNvSpPr>
            <a:spLocks noChangeShapeType="1"/>
          </p:cNvSpPr>
          <p:nvPr/>
        </p:nvSpPr>
        <p:spPr bwMode="auto">
          <a:xfrm>
            <a:off x="5643563" y="3911601"/>
            <a:ext cx="3460332" cy="1210329"/>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aseline="-25000">
              <a:solidFill>
                <a:srgbClr val="000000"/>
              </a:solidFill>
              <a:effectLst>
                <a:outerShdw blurRad="38100" dist="38100" dir="2700000" algn="tl">
                  <a:srgbClr val="000000">
                    <a:alpha val="43137"/>
                  </a:srgbClr>
                </a:outerShdw>
              </a:effectLst>
              <a:latin typeface="Times New Roman" pitchFamily="-65" charset="0"/>
            </a:endParaRPr>
          </a:p>
        </p:txBody>
      </p:sp>
      <p:sp>
        <p:nvSpPr>
          <p:cNvPr id="15373" name="Line 11"/>
          <p:cNvSpPr>
            <a:spLocks noChangeShapeType="1"/>
          </p:cNvSpPr>
          <p:nvPr/>
        </p:nvSpPr>
        <p:spPr bwMode="auto">
          <a:xfrm flipH="1">
            <a:off x="3294063" y="3911600"/>
            <a:ext cx="2349500" cy="1555472"/>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aseline="-25000">
              <a:solidFill>
                <a:srgbClr val="000000"/>
              </a:solidFill>
              <a:effectLst>
                <a:outerShdw blurRad="38100" dist="38100" dir="2700000" algn="tl">
                  <a:srgbClr val="000000">
                    <a:alpha val="43137"/>
                  </a:srgbClr>
                </a:outerShdw>
              </a:effectLst>
              <a:latin typeface="Times New Roman" pitchFamily="-65" charset="0"/>
            </a:endParaRPr>
          </a:p>
        </p:txBody>
      </p:sp>
      <p:pic>
        <p:nvPicPr>
          <p:cNvPr id="409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53601" y="17237"/>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394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685800"/>
          </a:xfrm>
        </p:spPr>
        <p:txBody>
          <a:bodyPr>
            <a:noAutofit/>
          </a:bodyPr>
          <a:lstStyle/>
          <a:p>
            <a:r>
              <a:rPr lang="en-US" sz="4000" dirty="0"/>
              <a:t>Space Geodesy Project (SGP) and RFI</a:t>
            </a:r>
            <a:endParaRPr lang="en-US" sz="4000" dirty="0"/>
          </a:p>
        </p:txBody>
      </p:sp>
      <p:sp>
        <p:nvSpPr>
          <p:cNvPr id="3" name="Content Placeholder 2"/>
          <p:cNvSpPr>
            <a:spLocks noGrp="1"/>
          </p:cNvSpPr>
          <p:nvPr>
            <p:ph idx="1"/>
          </p:nvPr>
        </p:nvSpPr>
        <p:spPr>
          <a:xfrm>
            <a:off x="1981200" y="1371600"/>
            <a:ext cx="8229600" cy="4389120"/>
          </a:xfrm>
        </p:spPr>
        <p:txBody>
          <a:bodyPr>
            <a:normAutofit fontScale="92500" lnSpcReduction="20000"/>
          </a:bodyPr>
          <a:lstStyle/>
          <a:p>
            <a:r>
              <a:rPr lang="en-US" dirty="0" smtClean="0"/>
              <a:t>Modeling the GGAO environment and VLBI2010 susceptibility before &amp; after the trees came down</a:t>
            </a:r>
          </a:p>
          <a:p>
            <a:r>
              <a:rPr lang="en-US" dirty="0" smtClean="0"/>
              <a:t>Measuring the DORIS Beacon, and the NGSLR radars in South , radar masks &amp; DORIS path loss provide mitigation</a:t>
            </a:r>
          </a:p>
          <a:p>
            <a:r>
              <a:rPr lang="en-US" dirty="0" smtClean="0"/>
              <a:t>Measuring 12m side lobes with  a standard gain horn simulator </a:t>
            </a:r>
            <a:r>
              <a:rPr lang="en-US" u="sng" dirty="0" smtClean="0"/>
              <a:t>&gt;</a:t>
            </a:r>
            <a:r>
              <a:rPr lang="en-US" dirty="0" smtClean="0"/>
              <a:t>100m away</a:t>
            </a:r>
          </a:p>
          <a:p>
            <a:r>
              <a:rPr lang="en-US" dirty="0" smtClean="0"/>
              <a:t>Mitigate RFI with masks, filtering, and shielding</a:t>
            </a:r>
          </a:p>
          <a:p>
            <a:r>
              <a:rPr lang="en-US" dirty="0" smtClean="0">
                <a:solidFill>
                  <a:srgbClr val="FF0000"/>
                </a:solidFill>
              </a:rPr>
              <a:t>Measure the effectiveness of an all-weather blocker to reduce the RFI of a DORIS Test Transmitter placed 136 meters away</a:t>
            </a:r>
          </a:p>
          <a:p>
            <a:r>
              <a:rPr lang="en-US" dirty="0" smtClean="0">
                <a:solidFill>
                  <a:srgbClr val="FF0000"/>
                </a:solidFill>
              </a:rPr>
              <a:t>Measure the multi-path effects of the blocker on DORIS</a:t>
            </a:r>
          </a:p>
          <a:p>
            <a:pPr lvl="1"/>
            <a:r>
              <a:rPr lang="en-US" dirty="0" smtClean="0">
                <a:solidFill>
                  <a:srgbClr val="FF0000"/>
                </a:solidFill>
              </a:rPr>
              <a:t>Different distances and heights of blocker</a:t>
            </a:r>
          </a:p>
          <a:p>
            <a:pPr lvl="1"/>
            <a:r>
              <a:rPr lang="en-US" dirty="0" smtClean="0">
                <a:solidFill>
                  <a:srgbClr val="FF0000"/>
                </a:solidFill>
              </a:rPr>
              <a:t>Different angles of blocker</a:t>
            </a:r>
          </a:p>
          <a:p>
            <a:endParaRPr lang="en-US" dirty="0" smtClean="0">
              <a:solidFill>
                <a:srgbClr val="FF0000"/>
              </a:solidFill>
            </a:endParaRPr>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3601" y="17237"/>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7634390"/>
      </p:ext>
    </p:extLst>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S-Band Filtering </a:t>
            </a:r>
            <a:endParaRPr lang="en-US" dirty="0"/>
          </a:p>
        </p:txBody>
      </p:sp>
      <p:sp>
        <p:nvSpPr>
          <p:cNvPr id="3" name="Content Placeholder 2"/>
          <p:cNvSpPr>
            <a:spLocks noGrp="1"/>
          </p:cNvSpPr>
          <p:nvPr>
            <p:ph idx="1"/>
          </p:nvPr>
        </p:nvSpPr>
        <p:spPr>
          <a:xfrm>
            <a:off x="1752600" y="762001"/>
            <a:ext cx="8754533" cy="5723466"/>
          </a:xfrm>
        </p:spPr>
        <p:txBody>
          <a:bodyPr/>
          <a:lstStyle/>
          <a:p>
            <a:r>
              <a:rPr lang="en-US" dirty="0" smtClean="0"/>
              <a:t>S- Band (2-5 GHz) is transferred separately to  avoid saturation from RFI in the fiber optic link</a:t>
            </a:r>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641" y="1752600"/>
            <a:ext cx="7147945" cy="495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3601" y="17237"/>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8121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76592"/>
            <a:ext cx="6477000" cy="1143000"/>
          </a:xfrm>
        </p:spPr>
        <p:txBody>
          <a:bodyPr>
            <a:normAutofit fontScale="90000"/>
          </a:bodyPr>
          <a:lstStyle/>
          <a:p>
            <a:r>
              <a:rPr lang="en-US" sz="3600" dirty="0">
                <a:latin typeface="Cambria Math" pitchFamily="18" charset="0"/>
                <a:ea typeface="Cambria Math" pitchFamily="18" charset="0"/>
              </a:rPr>
              <a:t>RF Compatibility  Methodology </a:t>
            </a:r>
            <a:br>
              <a:rPr lang="en-US" sz="3600" dirty="0">
                <a:latin typeface="Cambria Math" pitchFamily="18" charset="0"/>
                <a:ea typeface="Cambria Math" pitchFamily="18" charset="0"/>
              </a:rPr>
            </a:br>
            <a:r>
              <a:rPr lang="en-US" sz="2000" dirty="0">
                <a:solidFill>
                  <a:srgbClr val="0070C0"/>
                </a:solidFill>
              </a:rPr>
              <a:t>Measurement </a:t>
            </a:r>
            <a:r>
              <a:rPr lang="en-US" sz="2000" dirty="0">
                <a:solidFill>
                  <a:srgbClr val="0070C0"/>
                </a:solidFill>
                <a:latin typeface="Cambria Math" pitchFamily="18" charset="0"/>
                <a:ea typeface="Cambria Math" pitchFamily="18" charset="0"/>
              </a:rPr>
              <a:t>of Transmitter Radiation Properties in 2010-2011</a:t>
            </a:r>
            <a:endParaRPr lang="en-US" sz="2000" dirty="0">
              <a:solidFill>
                <a:srgbClr val="0070C0"/>
              </a:solidFill>
              <a:latin typeface="Cambria Math" pitchFamily="18" charset="0"/>
              <a:ea typeface="Cambria Math" pitchFamily="18" charset="0"/>
            </a:endParaRPr>
          </a:p>
        </p:txBody>
      </p:sp>
      <p:sp>
        <p:nvSpPr>
          <p:cNvPr id="5" name="Content Placeholder 2"/>
          <p:cNvSpPr>
            <a:spLocks noGrp="1"/>
          </p:cNvSpPr>
          <p:nvPr>
            <p:ph idx="1"/>
          </p:nvPr>
        </p:nvSpPr>
        <p:spPr>
          <a:xfrm>
            <a:off x="1891645" y="4986780"/>
            <a:ext cx="3544478" cy="728220"/>
          </a:xfrm>
        </p:spPr>
        <p:txBody>
          <a:bodyPr>
            <a:noAutofit/>
          </a:bodyPr>
          <a:lstStyle/>
          <a:p>
            <a:r>
              <a:rPr lang="en-US" sz="1400" dirty="0">
                <a:latin typeface="Cambria Math" pitchFamily="18" charset="0"/>
                <a:ea typeface="Cambria Math" pitchFamily="18" charset="0"/>
              </a:rPr>
              <a:t>DORIS and SLR radar power levels were measured using S and X-band standard gain horn antennas</a:t>
            </a:r>
          </a:p>
          <a:p>
            <a:endParaRPr lang="en-US" sz="1400" dirty="0">
              <a:latin typeface="Cambria Math" pitchFamily="18" charset="0"/>
              <a:ea typeface="Cambria Math" pitchFamily="18" charset="0"/>
            </a:endParaRPr>
          </a:p>
          <a:p>
            <a:endParaRPr lang="en-US" sz="1400" dirty="0">
              <a:latin typeface="Cambria Math" pitchFamily="18" charset="0"/>
              <a:ea typeface="Cambria Math" pitchFamily="18" charset="0"/>
            </a:endParaRPr>
          </a:p>
          <a:p>
            <a:pPr>
              <a:buNone/>
            </a:pPr>
            <a:endParaRPr lang="en-US" sz="1400" dirty="0">
              <a:latin typeface="Cambria Math" pitchFamily="18" charset="0"/>
              <a:ea typeface="Cambria Math" pitchFamily="18" charset="0"/>
            </a:endParaRPr>
          </a:p>
          <a:p>
            <a:pPr>
              <a:buNone/>
            </a:pPr>
            <a:endParaRPr lang="en-US" sz="1400" dirty="0">
              <a:latin typeface="Cambria Math" pitchFamily="18" charset="0"/>
              <a:ea typeface="Cambria Math" pitchFamily="18" charset="0"/>
            </a:endParaRPr>
          </a:p>
        </p:txBody>
      </p:sp>
      <p:graphicFrame>
        <p:nvGraphicFramePr>
          <p:cNvPr id="6" name="Content Placeholder 3"/>
          <p:cNvGraphicFramePr>
            <a:graphicFrameLocks/>
          </p:cNvGraphicFramePr>
          <p:nvPr/>
        </p:nvGraphicFramePr>
        <p:xfrm>
          <a:off x="1894097" y="4027590"/>
          <a:ext cx="3438333" cy="849210"/>
        </p:xfrm>
        <a:graphic>
          <a:graphicData uri="http://schemas.openxmlformats.org/drawingml/2006/table">
            <a:tbl>
              <a:tblPr firstRow="1" bandRow="1">
                <a:tableStyleId>{5C22544A-7EE6-4342-B048-85BDC9FD1C3A}</a:tableStyleId>
              </a:tblPr>
              <a:tblGrid>
                <a:gridCol w="1109912"/>
                <a:gridCol w="1065229"/>
                <a:gridCol w="1263192"/>
              </a:tblGrid>
              <a:tr h="196792">
                <a:tc>
                  <a:txBody>
                    <a:bodyPr/>
                    <a:lstStyle/>
                    <a:p>
                      <a:pPr algn="ctr"/>
                      <a:r>
                        <a:rPr lang="en-US" sz="1000" dirty="0" smtClean="0"/>
                        <a:t>Location</a:t>
                      </a:r>
                      <a:endParaRPr lang="en-US" sz="1000" dirty="0"/>
                    </a:p>
                  </a:txBody>
                  <a:tcPr marL="79870" marR="79870" marT="39935" marB="39935" anchor="ctr" anchorCtr="1"/>
                </a:tc>
                <a:tc>
                  <a:txBody>
                    <a:bodyPr/>
                    <a:lstStyle/>
                    <a:p>
                      <a:pPr algn="ctr"/>
                      <a:r>
                        <a:rPr lang="en-US" sz="1000" baseline="0" dirty="0" smtClean="0"/>
                        <a:t>Expected </a:t>
                      </a:r>
                      <a:r>
                        <a:rPr lang="en-US" sz="1000" dirty="0" smtClean="0"/>
                        <a:t>Power</a:t>
                      </a:r>
                      <a:endParaRPr lang="en-US" sz="1000" dirty="0"/>
                    </a:p>
                  </a:txBody>
                  <a:tcPr marL="79870" marR="79870" marT="39935" marB="39935" anchor="ctr" anchorCtr="1"/>
                </a:tc>
                <a:tc>
                  <a:txBody>
                    <a:bodyPr/>
                    <a:lstStyle/>
                    <a:p>
                      <a:pPr algn="ctr"/>
                      <a:r>
                        <a:rPr lang="en-US" sz="1000" dirty="0" smtClean="0"/>
                        <a:t>Measured Power</a:t>
                      </a:r>
                      <a:r>
                        <a:rPr lang="en-US" sz="1000" baseline="0" dirty="0" smtClean="0"/>
                        <a:t> </a:t>
                      </a:r>
                      <a:endParaRPr lang="en-US" sz="1000" dirty="0"/>
                    </a:p>
                  </a:txBody>
                  <a:tcPr marL="79870" marR="79870" marT="39935" marB="39935" anchor="ctr" anchorCtr="1"/>
                </a:tc>
              </a:tr>
              <a:tr h="228868">
                <a:tc>
                  <a:txBody>
                    <a:bodyPr/>
                    <a:lstStyle/>
                    <a:p>
                      <a:pPr algn="ctr"/>
                      <a:r>
                        <a:rPr lang="en-US" sz="1000" dirty="0" smtClean="0"/>
                        <a:t>DORIS</a:t>
                      </a:r>
                      <a:r>
                        <a:rPr lang="en-US" sz="1000" baseline="0" dirty="0" smtClean="0"/>
                        <a:t> Pad</a:t>
                      </a:r>
                      <a:endParaRPr lang="en-US" sz="1000" dirty="0"/>
                    </a:p>
                  </a:txBody>
                  <a:tcPr marL="79870" marR="79870" marT="39935" marB="39935" anchor="ctr" anchorCtr="1"/>
                </a:tc>
                <a:tc>
                  <a:txBody>
                    <a:bodyPr/>
                    <a:lstStyle/>
                    <a:p>
                      <a:pPr algn="ctr"/>
                      <a:r>
                        <a:rPr lang="en-US" sz="1000" dirty="0" smtClean="0"/>
                        <a:t>-1.3 </a:t>
                      </a:r>
                      <a:r>
                        <a:rPr lang="en-US" sz="1000" dirty="0" err="1" smtClean="0"/>
                        <a:t>dBm</a:t>
                      </a:r>
                      <a:endParaRPr lang="en-US" sz="1000" dirty="0"/>
                    </a:p>
                  </a:txBody>
                  <a:tcPr marL="79870" marR="79870" marT="39935" marB="39935" anchor="ctr" anchorCtr="1"/>
                </a:tc>
                <a:tc>
                  <a:txBody>
                    <a:bodyPr/>
                    <a:lstStyle/>
                    <a:p>
                      <a:pPr algn="ctr"/>
                      <a:r>
                        <a:rPr lang="en-US" sz="1000" dirty="0" smtClean="0"/>
                        <a:t>-1 </a:t>
                      </a:r>
                      <a:r>
                        <a:rPr lang="en-US" sz="1000" dirty="0" err="1" smtClean="0"/>
                        <a:t>dBm</a:t>
                      </a:r>
                      <a:endParaRPr lang="en-US" sz="1000" dirty="0"/>
                    </a:p>
                  </a:txBody>
                  <a:tcPr marL="79870" marR="79870" marT="39935" marB="39935" anchor="ctr" anchorCtr="1"/>
                </a:tc>
              </a:tr>
              <a:tr h="210946">
                <a:tc>
                  <a:txBody>
                    <a:bodyPr/>
                    <a:lstStyle/>
                    <a:p>
                      <a:pPr algn="ctr"/>
                      <a:r>
                        <a:rPr lang="en-US" sz="1000" dirty="0" smtClean="0"/>
                        <a:t>Observatory</a:t>
                      </a:r>
                      <a:r>
                        <a:rPr lang="en-US" sz="1000" baseline="0" dirty="0" smtClean="0"/>
                        <a:t> Pad</a:t>
                      </a:r>
                      <a:endParaRPr lang="en-US" sz="1000" dirty="0"/>
                    </a:p>
                  </a:txBody>
                  <a:tcPr marL="79870" marR="79870" marT="39935" marB="39935" anchor="ctr" anchorCtr="1"/>
                </a:tc>
                <a:tc>
                  <a:txBody>
                    <a:bodyPr/>
                    <a:lstStyle/>
                    <a:p>
                      <a:pPr algn="ctr"/>
                      <a:r>
                        <a:rPr lang="en-US" sz="1000" dirty="0" smtClean="0"/>
                        <a:t>-29.5 </a:t>
                      </a:r>
                      <a:r>
                        <a:rPr lang="en-US" sz="1000" dirty="0" err="1" smtClean="0"/>
                        <a:t>dBm</a:t>
                      </a:r>
                      <a:endParaRPr lang="en-US" sz="1000" dirty="0"/>
                    </a:p>
                  </a:txBody>
                  <a:tcPr marL="79870" marR="79870" marT="39935" marB="39935" anchor="ctr" anchorCtr="1"/>
                </a:tc>
                <a:tc>
                  <a:txBody>
                    <a:bodyPr/>
                    <a:lstStyle/>
                    <a:p>
                      <a:pPr algn="ctr"/>
                      <a:r>
                        <a:rPr lang="en-US" sz="1000" dirty="0" smtClean="0"/>
                        <a:t>-27.6 </a:t>
                      </a:r>
                      <a:r>
                        <a:rPr lang="en-US" sz="1000" dirty="0" err="1" smtClean="0"/>
                        <a:t>dBm</a:t>
                      </a:r>
                      <a:endParaRPr lang="en-US" sz="1000" dirty="0"/>
                    </a:p>
                  </a:txBody>
                  <a:tcPr marL="79870" marR="79870" marT="39935" marB="39935" anchor="ctr" anchorCtr="1"/>
                </a:tc>
              </a:tr>
            </a:tbl>
          </a:graphicData>
        </a:graphic>
      </p:graphicFrame>
      <p:sp>
        <p:nvSpPr>
          <p:cNvPr id="10" name="Rectangle 9"/>
          <p:cNvSpPr/>
          <p:nvPr/>
        </p:nvSpPr>
        <p:spPr>
          <a:xfrm>
            <a:off x="1981201" y="6276202"/>
            <a:ext cx="4195163" cy="276999"/>
          </a:xfrm>
          <a:prstGeom prst="rect">
            <a:avLst/>
          </a:prstGeom>
        </p:spPr>
        <p:txBody>
          <a:bodyPr wrap="square">
            <a:spAutoFit/>
          </a:bodyPr>
          <a:lstStyle/>
          <a:p>
            <a:r>
              <a:rPr lang="en-US" sz="1200" dirty="0">
                <a:solidFill>
                  <a:prstClr val="black"/>
                </a:solidFill>
                <a:hlinkClick r:id="rId3"/>
              </a:rPr>
              <a:t>http://www.haystack.mit.edu/geo/vlbi_td/BBDev/037.pdf</a:t>
            </a:r>
            <a:endParaRPr lang="en-US" sz="1200" dirty="0">
              <a:solidFill>
                <a:prstClr val="black"/>
              </a:solidFill>
            </a:endParaRPr>
          </a:p>
        </p:txBody>
      </p:sp>
      <p:graphicFrame>
        <p:nvGraphicFramePr>
          <p:cNvPr id="11" name="Content Placeholder 3"/>
          <p:cNvGraphicFramePr>
            <a:graphicFrameLocks/>
          </p:cNvGraphicFramePr>
          <p:nvPr/>
        </p:nvGraphicFramePr>
        <p:xfrm>
          <a:off x="2836242" y="1524000"/>
          <a:ext cx="5164758" cy="1233880"/>
        </p:xfrm>
        <a:graphic>
          <a:graphicData uri="http://schemas.openxmlformats.org/drawingml/2006/table">
            <a:tbl>
              <a:tblPr firstRow="1" bandRow="1">
                <a:tableStyleId>{5C22544A-7EE6-4342-B048-85BDC9FD1C3A}</a:tableStyleId>
              </a:tblPr>
              <a:tblGrid>
                <a:gridCol w="647622"/>
                <a:gridCol w="1143000"/>
                <a:gridCol w="1014984"/>
                <a:gridCol w="640080"/>
                <a:gridCol w="676656"/>
                <a:gridCol w="1042416"/>
              </a:tblGrid>
              <a:tr h="184859">
                <a:tc rowSpan="2">
                  <a:txBody>
                    <a:bodyPr/>
                    <a:lstStyle/>
                    <a:p>
                      <a:pPr algn="ctr"/>
                      <a:r>
                        <a:rPr lang="en-US" sz="1000" dirty="0" smtClean="0"/>
                        <a:t>Location</a:t>
                      </a:r>
                      <a:endParaRPr lang="en-US" sz="1000" dirty="0"/>
                    </a:p>
                  </a:txBody>
                  <a:tcPr marL="79870" marR="79870" marT="39935" marB="39935"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aseline="0" smtClean="0"/>
                        <a:t>Expected </a:t>
                      </a:r>
                      <a:r>
                        <a:rPr lang="en-US" sz="1000" smtClean="0"/>
                        <a:t>Power (+/- 2 dB)</a:t>
                      </a:r>
                      <a:endParaRPr lang="en-US" sz="1000" dirty="0"/>
                    </a:p>
                  </a:txBody>
                  <a:tcPr marL="79870" marR="79870" marT="39935" marB="39935"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1000" baseline="0" smtClean="0"/>
                        <a:t>Measured </a:t>
                      </a:r>
                      <a:r>
                        <a:rPr lang="en-US" sz="1000" smtClean="0"/>
                        <a:t>Power </a:t>
                      </a:r>
                      <a:endParaRPr lang="en-US" sz="1000" dirty="0">
                        <a:ln w="3175">
                          <a:solidFill>
                            <a:schemeClr val="tx1"/>
                          </a:solidFill>
                        </a:ln>
                      </a:endParaRPr>
                    </a:p>
                  </a:txBody>
                  <a:tcPr marL="79870" marR="79870" marT="39935" marB="39935" anchor="ctr" anchorCtr="1">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79870" marR="79870" marT="39935" marB="39935" anchor="ctr" anchorCtr="1"/>
                </a:tc>
                <a:tc hMerge="1">
                  <a:txBody>
                    <a:bodyPr/>
                    <a:lstStyle/>
                    <a:p>
                      <a:pPr algn="ctr"/>
                      <a:endParaRPr lang="en-US" sz="1200" dirty="0"/>
                    </a:p>
                  </a:txBody>
                  <a:tcPr marL="79870" marR="79870" marT="39935" marB="39935" anchor="ctr" anchorCtr="1"/>
                </a:tc>
                <a:tc hMerge="1">
                  <a:txBody>
                    <a:bodyPr/>
                    <a:lstStyle/>
                    <a:p>
                      <a:pPr algn="ctr"/>
                      <a:endParaRPr lang="en-US" sz="1200" dirty="0"/>
                    </a:p>
                  </a:txBody>
                  <a:tcPr marL="79870" marR="79870" marT="39935" marB="39935" anchor="ctr" anchorCtr="1"/>
                </a:tc>
              </a:tr>
              <a:tr h="208621">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smtClean="0">
                          <a:ln>
                            <a:noFill/>
                          </a:ln>
                          <a:solidFill>
                            <a:prstClr val="white"/>
                          </a:solidFill>
                          <a:effectLst/>
                          <a:uLnTx/>
                          <a:uFillTx/>
                          <a:latin typeface="+mn-lt"/>
                          <a:ea typeface="+mn-ea"/>
                          <a:cs typeface="+mn-cs"/>
                        </a:rPr>
                        <a:t>No Obstruction</a:t>
                      </a:r>
                      <a:endParaRPr lang="en-US" sz="1000" dirty="0"/>
                    </a:p>
                  </a:txBody>
                  <a:tcPr marL="79870" marR="79870" marT="39935" marB="39935" anchor="ctr" anchorCtr="1">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smtClean="0">
                          <a:ln>
                            <a:noFill/>
                          </a:ln>
                          <a:solidFill>
                            <a:prstClr val="white"/>
                          </a:solidFill>
                          <a:effectLst/>
                          <a:uLnTx/>
                          <a:uFillTx/>
                          <a:latin typeface="+mn-lt"/>
                          <a:ea typeface="+mn-ea"/>
                          <a:cs typeface="+mn-cs"/>
                        </a:rPr>
                        <a:t>Radome</a:t>
                      </a:r>
                      <a:endParaRPr kumimoji="0" lang="en-US" sz="1000" b="1" i="0" u="none" strike="noStrike" kern="1200" cap="none" spc="0" normalizeH="0" baseline="0" noProof="0" smtClean="0">
                        <a:ln w="3175">
                          <a:solidFill>
                            <a:prstClr val="black"/>
                          </a:solidFill>
                        </a:ln>
                        <a:solidFill>
                          <a:prstClr val="white"/>
                        </a:solidFill>
                        <a:effectLst/>
                        <a:uLnTx/>
                        <a:uFillTx/>
                        <a:latin typeface="+mn-lt"/>
                        <a:ea typeface="+mn-ea"/>
                        <a:cs typeface="+mn-cs"/>
                      </a:endParaRPr>
                    </a:p>
                  </a:txBody>
                  <a:tcPr marL="79870" marR="79870" marT="39935" marB="39935" anchor="ctr" anchorCtr="1">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smtClean="0">
                          <a:ln>
                            <a:noFill/>
                          </a:ln>
                          <a:solidFill>
                            <a:prstClr val="white"/>
                          </a:solidFill>
                          <a:effectLst/>
                          <a:uLnTx/>
                          <a:uFillTx/>
                          <a:latin typeface="+mn-lt"/>
                          <a:ea typeface="+mn-ea"/>
                          <a:cs typeface="+mn-cs"/>
                        </a:rPr>
                        <a:t>Railings</a:t>
                      </a:r>
                      <a:endParaRPr kumimoji="0" lang="en-US" sz="1000" b="1" i="0" u="none" strike="noStrike" kern="1200" cap="none" spc="0" normalizeH="0" baseline="0" noProof="0" smtClean="0">
                        <a:ln w="3175">
                          <a:solidFill>
                            <a:prstClr val="black"/>
                          </a:solidFill>
                        </a:ln>
                        <a:solidFill>
                          <a:prstClr val="white"/>
                        </a:solidFill>
                        <a:effectLst/>
                        <a:uLnTx/>
                        <a:uFillTx/>
                        <a:latin typeface="+mn-lt"/>
                        <a:ea typeface="+mn-ea"/>
                        <a:cs typeface="+mn-cs"/>
                      </a:endParaRPr>
                    </a:p>
                  </a:txBody>
                  <a:tcPr marL="79870" marR="79870" marT="39935" marB="39935" anchor="ctr" anchorCtr="1">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smtClean="0">
                          <a:ln>
                            <a:noFill/>
                          </a:ln>
                          <a:solidFill>
                            <a:prstClr val="white"/>
                          </a:solidFill>
                          <a:effectLst/>
                          <a:uLnTx/>
                          <a:uFillTx/>
                          <a:latin typeface="+mn-lt"/>
                          <a:ea typeface="+mn-ea"/>
                          <a:cs typeface="+mn-cs"/>
                        </a:rPr>
                        <a:t>Radome-Railings</a:t>
                      </a:r>
                      <a:endParaRPr kumimoji="0" lang="en-US" sz="1000" b="1" i="0" u="none" strike="noStrike" kern="1200" cap="none" spc="0" normalizeH="0" baseline="0" noProof="0" smtClean="0">
                        <a:ln w="3175">
                          <a:solidFill>
                            <a:prstClr val="black"/>
                          </a:solidFill>
                        </a:ln>
                        <a:solidFill>
                          <a:prstClr val="white"/>
                        </a:solidFill>
                        <a:effectLst/>
                        <a:uLnTx/>
                        <a:uFillTx/>
                        <a:latin typeface="+mn-lt"/>
                        <a:ea typeface="+mn-ea"/>
                        <a:cs typeface="+mn-cs"/>
                      </a:endParaRPr>
                    </a:p>
                  </a:txBody>
                  <a:tcPr marL="79870" marR="79870" marT="39935" marB="39935" anchor="ctr" anchorCtr="1">
                    <a:lnT w="12700" cap="flat" cmpd="sng" algn="ctr">
                      <a:solidFill>
                        <a:schemeClr val="bg1"/>
                      </a:solidFill>
                      <a:prstDash val="solid"/>
                      <a:round/>
                      <a:headEnd type="none" w="med" len="med"/>
                      <a:tailEnd type="none" w="med" len="med"/>
                    </a:lnT>
                    <a:solidFill>
                      <a:schemeClr val="accent1"/>
                    </a:solidFill>
                  </a:tcPr>
                </a:tc>
              </a:tr>
              <a:tr h="205573">
                <a:tc>
                  <a:txBody>
                    <a:bodyPr/>
                    <a:lstStyle/>
                    <a:p>
                      <a:pPr algn="ctr"/>
                      <a:r>
                        <a:rPr lang="en-US" sz="1000" smtClean="0"/>
                        <a:t>Loc #2</a:t>
                      </a:r>
                      <a:endParaRPr lang="en-US" sz="1000" dirty="0"/>
                    </a:p>
                  </a:txBody>
                  <a:tcPr marL="79870" marR="79870" marT="39935" marB="39935" anchor="ctr" anchorCtr="1">
                    <a:lnT w="12700" cap="flat" cmpd="sng" algn="ctr">
                      <a:solidFill>
                        <a:schemeClr val="bg1"/>
                      </a:solidFill>
                      <a:prstDash val="solid"/>
                      <a:round/>
                      <a:headEnd type="none" w="med" len="med"/>
                      <a:tailEnd type="none" w="med" len="med"/>
                    </a:lnT>
                  </a:tcPr>
                </a:tc>
                <a:tc>
                  <a:txBody>
                    <a:bodyPr/>
                    <a:lstStyle/>
                    <a:p>
                      <a:pPr algn="ctr"/>
                      <a:r>
                        <a:rPr lang="en-US" sz="1000" smtClean="0"/>
                        <a:t>-4.1 dBm</a:t>
                      </a:r>
                      <a:endParaRPr lang="en-US" sz="1000" dirty="0"/>
                    </a:p>
                  </a:txBody>
                  <a:tcPr marL="79870" marR="79870" marT="39935" marB="39935" anchor="ctr" anchorCtr="1">
                    <a:lnT w="12700" cap="flat" cmpd="sng" algn="ctr">
                      <a:solidFill>
                        <a:schemeClr val="bg1"/>
                      </a:solidFill>
                      <a:prstDash val="solid"/>
                      <a:round/>
                      <a:headEnd type="none" w="med" len="med"/>
                      <a:tailEnd type="none" w="med" len="med"/>
                    </a:lnT>
                  </a:tcPr>
                </a:tc>
                <a:tc>
                  <a:txBody>
                    <a:bodyPr/>
                    <a:lstStyle/>
                    <a:p>
                      <a:pPr algn="ctr"/>
                      <a:r>
                        <a:rPr lang="en-US" sz="1000" smtClean="0"/>
                        <a:t>-4.9 </a:t>
                      </a:r>
                      <a:r>
                        <a:rPr lang="en-US" sz="1000" dirty="0" err="1" smtClean="0"/>
                        <a:t>dBm</a:t>
                      </a:r>
                      <a:endParaRPr lang="en-US" sz="1000" dirty="0"/>
                    </a:p>
                  </a:txBody>
                  <a:tcPr marL="79870" marR="79870" marT="39935" marB="39935" anchor="ctr" anchorCtr="1"/>
                </a:tc>
                <a:tc>
                  <a:txBody>
                    <a:bodyPr/>
                    <a:lstStyle/>
                    <a:p>
                      <a:pPr algn="ctr"/>
                      <a:r>
                        <a:rPr lang="en-US" sz="1000" smtClean="0"/>
                        <a:t>-7.0</a:t>
                      </a:r>
                      <a:endParaRPr lang="en-US" sz="1000" dirty="0"/>
                    </a:p>
                  </a:txBody>
                  <a:tcPr marL="79870" marR="79870" marT="39935" marB="39935" anchor="ctr" anchorCtr="1"/>
                </a:tc>
                <a:tc>
                  <a:txBody>
                    <a:bodyPr/>
                    <a:lstStyle/>
                    <a:p>
                      <a:pPr algn="ctr"/>
                      <a:endParaRPr lang="en-US" sz="1000" dirty="0"/>
                    </a:p>
                  </a:txBody>
                  <a:tcPr marL="79870" marR="79870" marT="39935" marB="39935" anchor="ctr" anchorCtr="1"/>
                </a:tc>
                <a:tc>
                  <a:txBody>
                    <a:bodyPr/>
                    <a:lstStyle/>
                    <a:p>
                      <a:pPr algn="ctr"/>
                      <a:r>
                        <a:rPr lang="en-US" sz="1000" smtClean="0"/>
                        <a:t>-0.7</a:t>
                      </a:r>
                      <a:endParaRPr lang="en-US" sz="1000" dirty="0"/>
                    </a:p>
                  </a:txBody>
                  <a:tcPr marL="79870" marR="79870" marT="39935" marB="39935" anchor="ctr" anchorCtr="1"/>
                </a:tc>
              </a:tr>
              <a:tr h="256145">
                <a:tc>
                  <a:txBody>
                    <a:bodyPr/>
                    <a:lstStyle/>
                    <a:p>
                      <a:pPr algn="ctr"/>
                      <a:r>
                        <a:rPr lang="en-US" sz="1000" smtClean="0"/>
                        <a:t>GODEW</a:t>
                      </a:r>
                      <a:endParaRPr lang="en-US" sz="1000" dirty="0"/>
                    </a:p>
                  </a:txBody>
                  <a:tcPr marL="79870" marR="79870" marT="39935" marB="39935" anchor="ctr" anchorCtr="1"/>
                </a:tc>
                <a:tc>
                  <a:txBody>
                    <a:bodyPr/>
                    <a:lstStyle/>
                    <a:p>
                      <a:pPr algn="ctr"/>
                      <a:r>
                        <a:rPr lang="en-US" sz="1000" smtClean="0"/>
                        <a:t>-1.0 dBm</a:t>
                      </a:r>
                      <a:endParaRPr lang="en-US" sz="1000" dirty="0"/>
                    </a:p>
                  </a:txBody>
                  <a:tcPr marL="79870" marR="79870" marT="39935" marB="39935" anchor="ctr" anchorCtr="1"/>
                </a:tc>
                <a:tc>
                  <a:txBody>
                    <a:bodyPr/>
                    <a:lstStyle/>
                    <a:p>
                      <a:pPr algn="ctr"/>
                      <a:r>
                        <a:rPr lang="en-US" sz="1000" dirty="0" smtClean="0"/>
                        <a:t>-0.8 </a:t>
                      </a:r>
                      <a:r>
                        <a:rPr lang="en-US" sz="1000" dirty="0" err="1" smtClean="0"/>
                        <a:t>dBm</a:t>
                      </a:r>
                      <a:endParaRPr lang="en-US" sz="1000" dirty="0"/>
                    </a:p>
                  </a:txBody>
                  <a:tcPr marL="79870" marR="79870" marT="39935" marB="39935"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-5.9</a:t>
                      </a:r>
                    </a:p>
                  </a:txBody>
                  <a:tcPr marL="79870" marR="79870" marT="39935" marB="39935"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t>8.1</a:t>
                      </a:r>
                      <a:endParaRPr lang="en-US" sz="1000" dirty="0" smtClean="0"/>
                    </a:p>
                  </a:txBody>
                  <a:tcPr marL="79870" marR="79870" marT="39935" marB="39935"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2.4</a:t>
                      </a:r>
                    </a:p>
                  </a:txBody>
                  <a:tcPr marL="79870" marR="79870" marT="39935" marB="39935" anchor="ctr" anchorCtr="1"/>
                </a:tc>
              </a:tr>
            </a:tbl>
          </a:graphicData>
        </a:graphic>
      </p:graphicFrame>
      <p:graphicFrame>
        <p:nvGraphicFramePr>
          <p:cNvPr id="12" name="Content Placeholder 3"/>
          <p:cNvGraphicFramePr>
            <a:graphicFrameLocks/>
          </p:cNvGraphicFramePr>
          <p:nvPr/>
        </p:nvGraphicFramePr>
        <p:xfrm>
          <a:off x="1903240" y="2951438"/>
          <a:ext cx="3445686" cy="849210"/>
        </p:xfrm>
        <a:graphic>
          <a:graphicData uri="http://schemas.openxmlformats.org/drawingml/2006/table">
            <a:tbl>
              <a:tblPr firstRow="1" bandRow="1">
                <a:tableStyleId>{5C22544A-7EE6-4342-B048-85BDC9FD1C3A}</a:tableStyleId>
              </a:tblPr>
              <a:tblGrid>
                <a:gridCol w="647622"/>
                <a:gridCol w="1143000"/>
                <a:gridCol w="1014984"/>
                <a:gridCol w="640080"/>
              </a:tblGrid>
              <a:tr h="184859">
                <a:tc rowSpan="2">
                  <a:txBody>
                    <a:bodyPr/>
                    <a:lstStyle/>
                    <a:p>
                      <a:pPr algn="ctr"/>
                      <a:r>
                        <a:rPr lang="en-US" sz="1000" dirty="0" smtClean="0"/>
                        <a:t>Location</a:t>
                      </a:r>
                      <a:endParaRPr lang="en-US" sz="1000" dirty="0"/>
                    </a:p>
                  </a:txBody>
                  <a:tcPr marL="79870" marR="79870" marT="39935" marB="39935"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aseline="0" dirty="0" smtClean="0"/>
                        <a:t>Expected </a:t>
                      </a:r>
                      <a:r>
                        <a:rPr lang="en-US" sz="1000" dirty="0" smtClean="0"/>
                        <a:t>Power (+/- 2 dB)</a:t>
                      </a:r>
                      <a:endParaRPr lang="en-US" sz="1000" dirty="0"/>
                    </a:p>
                  </a:txBody>
                  <a:tcPr marL="79870" marR="79870" marT="39935" marB="39935"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000" baseline="0" smtClean="0"/>
                        <a:t>Measured </a:t>
                      </a:r>
                      <a:r>
                        <a:rPr lang="en-US" sz="1000" smtClean="0"/>
                        <a:t>Power </a:t>
                      </a:r>
                      <a:endParaRPr lang="en-US" sz="1000" dirty="0">
                        <a:ln w="3175">
                          <a:solidFill>
                            <a:schemeClr val="tx1"/>
                          </a:solidFill>
                        </a:ln>
                      </a:endParaRPr>
                    </a:p>
                  </a:txBody>
                  <a:tcPr marL="79870" marR="79870" marT="39935" marB="39935" anchor="ctr" anchorCtr="1">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79870" marR="79870" marT="39935" marB="39935" anchor="ctr" anchorCtr="1"/>
                </a:tc>
              </a:tr>
              <a:tr h="208621">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smtClean="0">
                          <a:ln>
                            <a:noFill/>
                          </a:ln>
                          <a:solidFill>
                            <a:prstClr val="white"/>
                          </a:solidFill>
                          <a:effectLst/>
                          <a:uLnTx/>
                          <a:uFillTx/>
                          <a:latin typeface="+mn-lt"/>
                          <a:ea typeface="+mn-ea"/>
                          <a:cs typeface="+mn-cs"/>
                        </a:rPr>
                        <a:t>No Obstruction</a:t>
                      </a:r>
                      <a:endParaRPr lang="en-US" sz="1000" dirty="0"/>
                    </a:p>
                  </a:txBody>
                  <a:tcPr marL="79870" marR="79870" marT="39935" marB="39935" anchor="ctr" anchorCtr="1">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smtClean="0">
                          <a:ln>
                            <a:noFill/>
                          </a:ln>
                          <a:solidFill>
                            <a:prstClr val="white"/>
                          </a:solidFill>
                          <a:effectLst/>
                          <a:uLnTx/>
                          <a:uFillTx/>
                          <a:latin typeface="+mn-lt"/>
                          <a:ea typeface="+mn-ea"/>
                          <a:cs typeface="+mn-cs"/>
                        </a:rPr>
                        <a:t>Radome</a:t>
                      </a:r>
                      <a:endParaRPr kumimoji="0" lang="en-US" sz="1000" b="1" i="0" u="none" strike="noStrike" kern="1200" cap="none" spc="0" normalizeH="0" baseline="0" noProof="0" smtClean="0">
                        <a:ln w="3175">
                          <a:solidFill>
                            <a:prstClr val="black"/>
                          </a:solidFill>
                        </a:ln>
                        <a:solidFill>
                          <a:prstClr val="white"/>
                        </a:solidFill>
                        <a:effectLst/>
                        <a:uLnTx/>
                        <a:uFillTx/>
                        <a:latin typeface="+mn-lt"/>
                        <a:ea typeface="+mn-ea"/>
                        <a:cs typeface="+mn-cs"/>
                      </a:endParaRPr>
                    </a:p>
                  </a:txBody>
                  <a:tcPr marL="79870" marR="79870" marT="39935" marB="39935" anchor="ctr" anchorCtr="1">
                    <a:lnT w="12700" cap="flat" cmpd="sng" algn="ctr">
                      <a:solidFill>
                        <a:schemeClr val="bg1"/>
                      </a:solidFill>
                      <a:prstDash val="solid"/>
                      <a:round/>
                      <a:headEnd type="none" w="med" len="med"/>
                      <a:tailEnd type="none" w="med" len="med"/>
                    </a:lnT>
                    <a:solidFill>
                      <a:schemeClr val="accent1"/>
                    </a:solidFill>
                  </a:tcPr>
                </a:tc>
              </a:tr>
              <a:tr h="205573">
                <a:tc>
                  <a:txBody>
                    <a:bodyPr/>
                    <a:lstStyle/>
                    <a:p>
                      <a:pPr algn="ctr"/>
                      <a:r>
                        <a:rPr lang="en-US" sz="1000" smtClean="0"/>
                        <a:t>Loc #2</a:t>
                      </a:r>
                      <a:endParaRPr lang="en-US" sz="1000" dirty="0"/>
                    </a:p>
                  </a:txBody>
                  <a:tcPr marL="79870" marR="79870" marT="39935" marB="39935" anchor="ctr" anchorCtr="1">
                    <a:lnT w="12700" cap="flat" cmpd="sng" algn="ctr">
                      <a:solidFill>
                        <a:schemeClr val="bg1"/>
                      </a:solidFill>
                      <a:prstDash val="solid"/>
                      <a:round/>
                      <a:headEnd type="none" w="med" len="med"/>
                      <a:tailEnd type="none" w="med" len="med"/>
                    </a:lnT>
                  </a:tcPr>
                </a:tc>
                <a:tc>
                  <a:txBody>
                    <a:bodyPr/>
                    <a:lstStyle/>
                    <a:p>
                      <a:pPr algn="ctr"/>
                      <a:r>
                        <a:rPr lang="en-US" sz="1000" smtClean="0"/>
                        <a:t>-3.0 dBm</a:t>
                      </a:r>
                      <a:endParaRPr lang="en-US" sz="1000" dirty="0"/>
                    </a:p>
                  </a:txBody>
                  <a:tcPr marL="79870" marR="79870" marT="39935" marB="39935" anchor="ctr" anchorCtr="1">
                    <a:lnT w="12700" cap="flat" cmpd="sng" algn="ctr">
                      <a:solidFill>
                        <a:schemeClr val="bg1"/>
                      </a:solidFill>
                      <a:prstDash val="solid"/>
                      <a:round/>
                      <a:headEnd type="none" w="med" len="med"/>
                      <a:tailEnd type="none" w="med" len="med"/>
                    </a:lnT>
                  </a:tcPr>
                </a:tc>
                <a:tc>
                  <a:txBody>
                    <a:bodyPr/>
                    <a:lstStyle/>
                    <a:p>
                      <a:pPr algn="ctr"/>
                      <a:r>
                        <a:rPr lang="en-US" sz="1000" smtClean="0"/>
                        <a:t>-3.6 </a:t>
                      </a:r>
                      <a:r>
                        <a:rPr lang="en-US" sz="1000" dirty="0" err="1" smtClean="0"/>
                        <a:t>dBm</a:t>
                      </a:r>
                      <a:endParaRPr lang="en-US" sz="1000" dirty="0"/>
                    </a:p>
                  </a:txBody>
                  <a:tcPr marL="79870" marR="79870" marT="39935" marB="39935" anchor="ctr" anchorCtr="1"/>
                </a:tc>
                <a:tc>
                  <a:txBody>
                    <a:bodyPr/>
                    <a:lstStyle/>
                    <a:p>
                      <a:pPr algn="ctr"/>
                      <a:r>
                        <a:rPr lang="en-US" sz="1000" smtClean="0"/>
                        <a:t>-0.7</a:t>
                      </a:r>
                      <a:endParaRPr lang="en-US" sz="1000" dirty="0"/>
                    </a:p>
                  </a:txBody>
                  <a:tcPr marL="79870" marR="79870" marT="39935" marB="39935" anchor="ctr" anchorCtr="1"/>
                </a:tc>
              </a:tr>
            </a:tbl>
          </a:graphicData>
        </a:graphic>
      </p:graphicFrame>
      <p:sp>
        <p:nvSpPr>
          <p:cNvPr id="15" name="Rectangle 14"/>
          <p:cNvSpPr/>
          <p:nvPr/>
        </p:nvSpPr>
        <p:spPr>
          <a:xfrm>
            <a:off x="1884894" y="5725180"/>
            <a:ext cx="3325282" cy="523220"/>
          </a:xfrm>
          <a:prstGeom prst="rect">
            <a:avLst/>
          </a:prstGeom>
        </p:spPr>
        <p:txBody>
          <a:bodyPr wrap="square">
            <a:spAutoFit/>
          </a:bodyPr>
          <a:lstStyle/>
          <a:p>
            <a:pPr marL="342900" indent="-342900">
              <a:spcBef>
                <a:spcPct val="20000"/>
              </a:spcBef>
              <a:buFont typeface="Arial" pitchFamily="34" charset="0"/>
              <a:buChar char="•"/>
            </a:pPr>
            <a:r>
              <a:rPr lang="en-US" sz="1400" dirty="0">
                <a:solidFill>
                  <a:prstClr val="black"/>
                </a:solidFill>
                <a:latin typeface="Cambria Math" pitchFamily="18" charset="0"/>
                <a:ea typeface="Cambria Math" pitchFamily="18" charset="0"/>
              </a:rPr>
              <a:t>SLR Radar Power Level Measurement Memo: </a:t>
            </a:r>
          </a:p>
        </p:txBody>
      </p:sp>
      <p:sp>
        <p:nvSpPr>
          <p:cNvPr id="16" name="Rectangle 15"/>
          <p:cNvSpPr/>
          <p:nvPr/>
        </p:nvSpPr>
        <p:spPr>
          <a:xfrm>
            <a:off x="1933423" y="1510785"/>
            <a:ext cx="885978" cy="461665"/>
          </a:xfrm>
          <a:prstGeom prst="rect">
            <a:avLst/>
          </a:prstGeom>
        </p:spPr>
        <p:txBody>
          <a:bodyPr wrap="square">
            <a:spAutoFit/>
          </a:bodyPr>
          <a:lstStyle/>
          <a:p>
            <a:r>
              <a:rPr lang="en-US" sz="1200" dirty="0">
                <a:solidFill>
                  <a:prstClr val="black"/>
                </a:solidFill>
                <a:latin typeface="Cambria Math" pitchFamily="18" charset="0"/>
                <a:ea typeface="Cambria Math" pitchFamily="18" charset="0"/>
              </a:rPr>
              <a:t>MOBLAS 7 Summary</a:t>
            </a:r>
            <a:endParaRPr lang="en-US" sz="1200" dirty="0">
              <a:solidFill>
                <a:prstClr val="black"/>
              </a:solidFill>
            </a:endParaRPr>
          </a:p>
        </p:txBody>
      </p:sp>
      <p:sp>
        <p:nvSpPr>
          <p:cNvPr id="17" name="Rectangle 16"/>
          <p:cNvSpPr/>
          <p:nvPr/>
        </p:nvSpPr>
        <p:spPr>
          <a:xfrm>
            <a:off x="1933423" y="2758560"/>
            <a:ext cx="1308371" cy="276999"/>
          </a:xfrm>
          <a:prstGeom prst="rect">
            <a:avLst/>
          </a:prstGeom>
        </p:spPr>
        <p:txBody>
          <a:bodyPr wrap="none">
            <a:spAutoFit/>
          </a:bodyPr>
          <a:lstStyle/>
          <a:p>
            <a:r>
              <a:rPr lang="en-US" sz="1200">
                <a:solidFill>
                  <a:prstClr val="black"/>
                </a:solidFill>
                <a:latin typeface="Cambria Math" pitchFamily="18" charset="0"/>
                <a:ea typeface="Cambria Math" pitchFamily="18" charset="0"/>
              </a:rPr>
              <a:t>NGSLR Summary</a:t>
            </a:r>
            <a:endParaRPr lang="en-US" sz="1200">
              <a:solidFill>
                <a:prstClr val="black"/>
              </a:solidFill>
            </a:endParaRPr>
          </a:p>
        </p:txBody>
      </p:sp>
      <p:sp>
        <p:nvSpPr>
          <p:cNvPr id="18" name="Rectangle 17"/>
          <p:cNvSpPr/>
          <p:nvPr/>
        </p:nvSpPr>
        <p:spPr>
          <a:xfrm>
            <a:off x="1933423" y="3701535"/>
            <a:ext cx="1279517" cy="276999"/>
          </a:xfrm>
          <a:prstGeom prst="rect">
            <a:avLst/>
          </a:prstGeom>
        </p:spPr>
        <p:txBody>
          <a:bodyPr wrap="none">
            <a:spAutoFit/>
          </a:bodyPr>
          <a:lstStyle/>
          <a:p>
            <a:r>
              <a:rPr lang="en-US" sz="1200">
                <a:solidFill>
                  <a:prstClr val="black"/>
                </a:solidFill>
                <a:latin typeface="Cambria Math" pitchFamily="18" charset="0"/>
                <a:ea typeface="Cambria Math" pitchFamily="18" charset="0"/>
              </a:rPr>
              <a:t>DORIS Summary</a:t>
            </a:r>
            <a:endParaRPr lang="en-US" sz="1200">
              <a:solidFill>
                <a:prstClr val="black"/>
              </a:solidFill>
            </a:endParaRPr>
          </a:p>
        </p:txBody>
      </p:sp>
      <p:pic>
        <p:nvPicPr>
          <p:cNvPr id="13" name="Picture 2"/>
          <p:cNvPicPr>
            <a:picLocks noChangeAspect="1" noChangeArrowheads="1"/>
          </p:cNvPicPr>
          <p:nvPr/>
        </p:nvPicPr>
        <p:blipFill>
          <a:blip r:embed="rId4" cstate="print"/>
          <a:srcRect/>
          <a:stretch>
            <a:fillRect/>
          </a:stretch>
        </p:blipFill>
        <p:spPr bwMode="auto">
          <a:xfrm>
            <a:off x="6096000" y="2971800"/>
            <a:ext cx="2514600" cy="3335790"/>
          </a:xfrm>
          <a:prstGeom prst="rect">
            <a:avLst/>
          </a:prstGeom>
          <a:noFill/>
          <a:ln w="9525">
            <a:noFill/>
            <a:miter lim="800000"/>
            <a:headEnd/>
            <a:tailEnd/>
          </a:ln>
          <a:effectLst/>
        </p:spPr>
      </p:pic>
      <p:pic>
        <p:nvPicPr>
          <p:cNvPr id="14" name="Picture 2"/>
          <p:cNvPicPr>
            <a:picLocks noChangeAspect="1" noChangeArrowheads="1"/>
          </p:cNvPicPr>
          <p:nvPr/>
        </p:nvPicPr>
        <p:blipFill>
          <a:blip r:embed="rId4" cstate="print"/>
          <a:srcRect l="40202" t="21887" r="37464" b="17503"/>
          <a:stretch>
            <a:fillRect/>
          </a:stretch>
        </p:blipFill>
        <p:spPr bwMode="auto">
          <a:xfrm>
            <a:off x="8763000" y="0"/>
            <a:ext cx="1905000" cy="6858000"/>
          </a:xfrm>
          <a:prstGeom prst="rect">
            <a:avLst/>
          </a:prstGeom>
          <a:noFill/>
          <a:ln w="9525">
            <a:noFill/>
            <a:miter lim="800000"/>
            <a:headEnd/>
            <a:tailEnd/>
          </a:ln>
          <a:effectLst/>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5595" y="17237"/>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02586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nodeType="withEffect">
                                  <p:stCondLst>
                                    <p:cond delay="0"/>
                                  </p:stCondLst>
                                  <p:childTnLst>
                                    <p:animClr clrSpc="hsl" dir="cw">
                                      <p:cBhvr override="childStyle">
                                        <p:cTn id="6" dur="500" fill="hold"/>
                                        <p:tgtEl>
                                          <p:spTgt spid="14"/>
                                        </p:tgtEl>
                                        <p:attrNameLst>
                                          <p:attrName>style.color</p:attrName>
                                        </p:attrNameLst>
                                      </p:cBhvr>
                                      <p:by>
                                        <p:hsl h="10842353" s="0" l="0"/>
                                      </p:by>
                                    </p:animClr>
                                    <p:animClr clrSpc="hsl" dir="cw">
                                      <p:cBhvr>
                                        <p:cTn id="7" dur="500" fill="hold"/>
                                        <p:tgtEl>
                                          <p:spTgt spid="14"/>
                                        </p:tgtEl>
                                        <p:attrNameLst>
                                          <p:attrName>fillcolor</p:attrName>
                                        </p:attrNameLst>
                                      </p:cBhvr>
                                      <p:by>
                                        <p:hsl h="10842353" s="0" l="0"/>
                                      </p:by>
                                    </p:animClr>
                                    <p:animClr clrSpc="hsl" dir="cw">
                                      <p:cBhvr>
                                        <p:cTn id="8" dur="500" fill="hold"/>
                                        <p:tgtEl>
                                          <p:spTgt spid="14"/>
                                        </p:tgtEl>
                                        <p:attrNameLst>
                                          <p:attrName>stroke.color</p:attrName>
                                        </p:attrNameLst>
                                      </p:cBhvr>
                                      <p:by>
                                        <p:hsl h="10842353" s="0" l="0"/>
                                      </p:by>
                                    </p:animClr>
                                    <p:set>
                                      <p:cBhvr>
                                        <p:cTn id="9"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VGOS: Broadband Flexibility /</a:t>
            </a:r>
            <a:r>
              <a:rPr lang="en-US" dirty="0" err="1" smtClean="0"/>
              <a:t>Susceptability</a:t>
            </a:r>
            <a:endParaRPr lang="en-US" dirty="0"/>
          </a:p>
        </p:txBody>
      </p:sp>
      <p:pic>
        <p:nvPicPr>
          <p:cNvPr id="4" name="Content Placeholder 3"/>
          <p:cNvPicPr>
            <a:picLocks noGrp="1" noChangeAspect="1"/>
          </p:cNvPicPr>
          <p:nvPr>
            <p:ph idx="1"/>
          </p:nvPr>
        </p:nvPicPr>
        <p:blipFill>
          <a:blip r:embed="rId2"/>
          <a:stretch>
            <a:fillRect/>
          </a:stretch>
        </p:blipFill>
        <p:spPr>
          <a:xfrm>
            <a:off x="6402226" y="1608072"/>
            <a:ext cx="5121084" cy="3834716"/>
          </a:xfrm>
          <a:prstGeom prst="rect">
            <a:avLst/>
          </a:prstGeom>
        </p:spPr>
      </p:pic>
      <p:pic>
        <p:nvPicPr>
          <p:cNvPr id="5" name="Picture 4"/>
          <p:cNvPicPr>
            <a:picLocks noChangeAspect="1"/>
          </p:cNvPicPr>
          <p:nvPr/>
        </p:nvPicPr>
        <p:blipFill>
          <a:blip r:embed="rId3"/>
          <a:stretch>
            <a:fillRect/>
          </a:stretch>
        </p:blipFill>
        <p:spPr>
          <a:xfrm>
            <a:off x="871942" y="1608072"/>
            <a:ext cx="4566300" cy="3895682"/>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9182" y="223869"/>
            <a:ext cx="866435" cy="8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727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233" y="85806"/>
            <a:ext cx="10972800" cy="1143000"/>
          </a:xfrm>
        </p:spPr>
        <p:txBody>
          <a:bodyPr>
            <a:normAutofit/>
          </a:bodyPr>
          <a:lstStyle/>
          <a:p>
            <a:r>
              <a:rPr lang="en-US" sz="2800" dirty="0" smtClean="0"/>
              <a:t>Geodesy Techniques at GGAO – Therefore RFI Mitigation Techniques</a:t>
            </a:r>
            <a:endParaRPr lang="en-US" dirty="0"/>
          </a:p>
        </p:txBody>
      </p:sp>
      <p:sp>
        <p:nvSpPr>
          <p:cNvPr id="6" name="TextBox 71"/>
          <p:cNvSpPr txBox="1">
            <a:spLocks noGrp="1" noChangeArrowheads="1"/>
          </p:cNvSpPr>
          <p:nvPr>
            <p:ph idx="1"/>
          </p:nvPr>
        </p:nvSpPr>
        <p:spPr bwMode="auto">
          <a:xfrm>
            <a:off x="534099" y="1166018"/>
            <a:ext cx="5486400" cy="4525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9100">
                <a:solidFill>
                  <a:schemeClr val="tx1"/>
                </a:solidFill>
                <a:latin typeface="Times New Roman" panose="02020603050405020304" pitchFamily="18" charset="0"/>
              </a:defRPr>
            </a:lvl1pPr>
            <a:lvl2pPr marL="742950" indent="-285750">
              <a:spcBef>
                <a:spcPct val="20000"/>
              </a:spcBef>
              <a:buChar char="–"/>
              <a:defRPr sz="8000">
                <a:solidFill>
                  <a:schemeClr val="tx1"/>
                </a:solidFill>
                <a:latin typeface="Times New Roman" panose="02020603050405020304" pitchFamily="18" charset="0"/>
              </a:defRPr>
            </a:lvl2pPr>
            <a:lvl3pPr marL="1143000" indent="-228600">
              <a:spcBef>
                <a:spcPct val="20000"/>
              </a:spcBef>
              <a:buChar char="•"/>
              <a:defRPr sz="6900">
                <a:solidFill>
                  <a:schemeClr val="tx1"/>
                </a:solidFill>
                <a:latin typeface="Times New Roman" panose="02020603050405020304" pitchFamily="18" charset="0"/>
              </a:defRPr>
            </a:lvl3pPr>
            <a:lvl4pPr marL="1600200" indent="-228600">
              <a:spcBef>
                <a:spcPct val="20000"/>
              </a:spcBef>
              <a:buChar char="–"/>
              <a:defRPr sz="5700">
                <a:solidFill>
                  <a:schemeClr val="tx1"/>
                </a:solidFill>
                <a:latin typeface="Times New Roman" panose="02020603050405020304" pitchFamily="18" charset="0"/>
              </a:defRPr>
            </a:lvl4pPr>
            <a:lvl5pPr marL="2057400" indent="-228600">
              <a:spcBef>
                <a:spcPct val="20000"/>
              </a:spcBef>
              <a:buChar char="»"/>
              <a:defRPr sz="57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57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57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57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5700">
                <a:solidFill>
                  <a:schemeClr val="tx1"/>
                </a:solidFill>
                <a:latin typeface="Times New Roman" panose="02020603050405020304" pitchFamily="18" charset="0"/>
              </a:defRPr>
            </a:lvl9pPr>
          </a:lstStyle>
          <a:p>
            <a:r>
              <a:rPr lang="en-US" sz="2000" dirty="0" smtClean="0"/>
              <a:t>Radio Frequency Interference (RFI) Mitigation at Goddard Geophysical and Astronomical Observatory (GGAO) has been addressed in three different ways by NASA’s Space Geodesy Project (SGP); masks, blockers, and filters. All of these techniques will be employed at the GGAO, to mitigate the RFI consequences to the Very Long Baseline Interferometer. </a:t>
            </a:r>
          </a:p>
          <a:p>
            <a:r>
              <a:rPr lang="en-US" sz="2000" dirty="0" smtClean="0"/>
              <a:t>The SGP combines the four geodetic techniques of Global Navigation Satellite System (GNSS), DORIS (Doppler </a:t>
            </a:r>
            <a:r>
              <a:rPr lang="en-US" sz="2000" dirty="0" err="1" smtClean="0"/>
              <a:t>Orbitography</a:t>
            </a:r>
            <a:r>
              <a:rPr lang="en-US" sz="2000" dirty="0" smtClean="0"/>
              <a:t> and </a:t>
            </a:r>
            <a:r>
              <a:rPr lang="en-US" sz="2000" dirty="0" err="1" smtClean="0"/>
              <a:t>Radiopositioning</a:t>
            </a:r>
            <a:r>
              <a:rPr lang="en-US" sz="2000" dirty="0" smtClean="0"/>
              <a:t> Integrated from Space), Space Geodesy Satellite Laser Ranging (SGSLR), and the VLBI Global Observing System (VGOS). </a:t>
            </a:r>
            <a:endParaRPr lang="en-US" sz="2000" dirty="0"/>
          </a:p>
        </p:txBody>
      </p:sp>
      <p:pic>
        <p:nvPicPr>
          <p:cNvPr id="7" name="Picture 6"/>
          <p:cNvPicPr>
            <a:picLocks noChangeAspect="1"/>
          </p:cNvPicPr>
          <p:nvPr/>
        </p:nvPicPr>
        <p:blipFill>
          <a:blip r:embed="rId2"/>
          <a:stretch>
            <a:fillRect/>
          </a:stretch>
        </p:blipFill>
        <p:spPr>
          <a:xfrm>
            <a:off x="6096000" y="3428999"/>
            <a:ext cx="2829618" cy="1198809"/>
          </a:xfrm>
          <a:prstGeom prst="rect">
            <a:avLst/>
          </a:prstGeom>
        </p:spPr>
      </p:pic>
      <p:pic>
        <p:nvPicPr>
          <p:cNvPr id="8" name="Picture 63" descr="http://www.haystack.mit.edu/images/logo/ivs-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6766" y="5052297"/>
            <a:ext cx="1804103" cy="16411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9514953" y="3415084"/>
            <a:ext cx="1615384" cy="1637213"/>
          </a:xfrm>
          <a:prstGeom prst="rect">
            <a:avLst/>
          </a:prstGeom>
        </p:spPr>
      </p:pic>
      <p:pic>
        <p:nvPicPr>
          <p:cNvPr id="10" name="Picture 68" descr="Image result for international gnss service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0051" y="5223389"/>
            <a:ext cx="2773989" cy="11177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6766" y="1029836"/>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descr="Space-Geodesy-logo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33992" y="1177058"/>
            <a:ext cx="2031078" cy="19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28035"/>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2419</TotalTime>
  <Words>2126</Words>
  <Application>Microsoft Office PowerPoint</Application>
  <PresentationFormat>Widescreen</PresentationFormat>
  <Paragraphs>156</Paragraphs>
  <Slides>24</Slides>
  <Notes>7</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24</vt:i4>
      </vt:variant>
    </vt:vector>
  </HeadingPairs>
  <TitlesOfParts>
    <vt:vector size="42" baseType="lpstr">
      <vt:lpstr>ＭＳ Ｐゴシック</vt:lpstr>
      <vt:lpstr>Arial</vt:lpstr>
      <vt:lpstr>Calibri</vt:lpstr>
      <vt:lpstr>Calibri Light</vt:lpstr>
      <vt:lpstr>Cambria</vt:lpstr>
      <vt:lpstr>Cambria Math</vt:lpstr>
      <vt:lpstr>Constantia</vt:lpstr>
      <vt:lpstr>Times New Roman</vt:lpstr>
      <vt:lpstr>Trebuchet MS</vt:lpstr>
      <vt:lpstr>Wingdings</vt:lpstr>
      <vt:lpstr>Wingdings 2</vt:lpstr>
      <vt:lpstr>1_Office Theme</vt:lpstr>
      <vt:lpstr>Office Theme</vt:lpstr>
      <vt:lpstr>2_Office Theme</vt:lpstr>
      <vt:lpstr>3_Office Theme</vt:lpstr>
      <vt:lpstr>4_Office Theme</vt:lpstr>
      <vt:lpstr>Flow</vt:lpstr>
      <vt:lpstr>5_Office Theme</vt:lpstr>
      <vt:lpstr>RFI Mitigation and Testing Employed at GGAO for NASA’s Space Geodesy Project (SGP)</vt:lpstr>
      <vt:lpstr>The Space Geodesy Project</vt:lpstr>
      <vt:lpstr>Prototype Geodetic Station at GGAO</vt:lpstr>
      <vt:lpstr>Vector Tie System (VTS)</vt:lpstr>
      <vt:lpstr>Space Geodesy Project (SGP) and RFI</vt:lpstr>
      <vt:lpstr>S-Band Filtering </vt:lpstr>
      <vt:lpstr>RF Compatibility  Methodology  Measurement of Transmitter Radiation Properties in 2010-2011</vt:lpstr>
      <vt:lpstr>VGOS: Broadband Flexibility /Susceptability</vt:lpstr>
      <vt:lpstr>Geodesy Techniques at GGAO – Therefore RFI Mitigation Techniques</vt:lpstr>
      <vt:lpstr>GGAO, and SGP generally, Problem Statement: Competing Requirements</vt:lpstr>
      <vt:lpstr>Masks, Loss of Sky Coverage, Characterizing the 12m Sidelobes</vt:lpstr>
      <vt:lpstr>Comparison to ANSI sidelobe envelope</vt:lpstr>
      <vt:lpstr>VLBI Sidelobe Tests reveal higher noise floor with radar on/ blanking may be tried to clean up data</vt:lpstr>
      <vt:lpstr>Loss of the Southern sky must be planned around due to radar masks at GGAO</vt:lpstr>
      <vt:lpstr>Reflective Blocker: Allowed VLBI to operate/15 dB of attenuation/Wind issues</vt:lpstr>
      <vt:lpstr>RFI Monitor used at GGAO, Texas, Tahiti, Hawaii</vt:lpstr>
      <vt:lpstr>Radar Measurements with 12m and RFI monitor system</vt:lpstr>
      <vt:lpstr>Filters designed to notch out the radar</vt:lpstr>
      <vt:lpstr>Notch Filter S-Parameters 5 slightly different designs w/o Connectors</vt:lpstr>
      <vt:lpstr>Notch Filter S-Parameters –design  4 with Connectors</vt:lpstr>
      <vt:lpstr>FE RF Design - Schematic</vt:lpstr>
      <vt:lpstr>Location of couplers (and filters)</vt:lpstr>
      <vt:lpstr>For more information on geodetic VLBI please go to: https://space-geodesy.nasa.gov/ https://ivscc.gsfc.nasa.gov/ Upcoming Technology Proposal</vt:lpstr>
      <vt:lpstr>RFI mitigation tests conducted at GGAO. Lawrence M. Hilliard (NASA, USA)</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RFI Mitigation and Testing Employed at GGAO for NASA’s Space Geodesy Project (SGP)</dc:title>
  <dc:creator>Hilliard, Lawrence M. (GSFC-5550)</dc:creator>
  <cp:lastModifiedBy>Hilliard, Lawrence M. (GSFC-5550)</cp:lastModifiedBy>
  <cp:revision>19</cp:revision>
  <dcterms:created xsi:type="dcterms:W3CDTF">2017-05-27T11:10:10Z</dcterms:created>
  <dcterms:modified xsi:type="dcterms:W3CDTF">2017-06-09T06:54:28Z</dcterms:modified>
</cp:coreProperties>
</file>