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300" r:id="rId8"/>
    <p:sldId id="301" r:id="rId9"/>
    <p:sldId id="302" r:id="rId10"/>
    <p:sldId id="313" r:id="rId11"/>
    <p:sldId id="309" r:id="rId12"/>
    <p:sldId id="311" r:id="rId13"/>
    <p:sldId id="303" r:id="rId14"/>
    <p:sldId id="304" r:id="rId15"/>
    <p:sldId id="305" r:id="rId16"/>
    <p:sldId id="306" r:id="rId17"/>
    <p:sldId id="307" r:id="rId18"/>
    <p:sldId id="268" r:id="rId19"/>
    <p:sldId id="27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56" autoAdjust="0"/>
    <p:restoredTop sz="87931" autoAdjust="0"/>
  </p:normalViewPr>
  <p:slideViewPr>
    <p:cSldViewPr snapToGrid="0">
      <p:cViewPr varScale="1">
        <p:scale>
          <a:sx n="64" d="100"/>
          <a:sy n="64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B62D-B3F8-4209-8BB7-03C52D85FC1F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CD5E-95F7-41B1-A4E0-6962EF701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8512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81819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5168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3007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789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9244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591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30604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647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3596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329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7706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1452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227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77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CD5E-95F7-41B1-A4E0-6962EF70193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2342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647-F98A-4392-9078-724A5CBA5B55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58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393-DA9F-4A19-9377-66552DB1C125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156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EAB1-C225-472F-A257-108C20C84441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111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721D-612A-4193-9641-589BAC0DC181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927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4DA5-AA62-4E66-A2F5-51008247B5E1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15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B64-53E1-4DCA-9486-EE761553E4FB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7813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4A6D-97A5-4875-941A-07D1D34FD9C9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733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0925-9007-47D6-A9B5-5FC08E26706C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5438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04E2-5CE9-4518-A3B5-00088D51C992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12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958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14CF360-B029-4663-86FF-85852937D225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12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06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B3C-5AF2-41DC-9191-0E7F374ACB7F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1628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6AE302-CA73-4A82-AFA4-1D432B31C607}" type="datetime1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12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05C6EC-6754-47B9-8EB7-1A476B8130B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526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5424" y="849509"/>
            <a:ext cx="7274858" cy="186679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RFI measurements with Yebes VGOS broad-band receiver</a:t>
            </a:r>
            <a:endParaRPr lang="es-ES" sz="405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8143" y="3299173"/>
            <a:ext cx="7800347" cy="103077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2000" u="sng" cap="none" dirty="0" smtClean="0"/>
              <a:t>P. García</a:t>
            </a:r>
            <a:r>
              <a:rPr lang="es-ES" sz="2000" cap="none" dirty="0" smtClean="0"/>
              <a:t>, J.A López-Pérez, F.J. Beltrán</a:t>
            </a:r>
          </a:p>
          <a:p>
            <a:pPr algn="ctr"/>
            <a:r>
              <a:rPr lang="es-ES" sz="2000" cap="none" dirty="0" smtClean="0"/>
              <a:t>Yebes </a:t>
            </a:r>
            <a:r>
              <a:rPr lang="es-ES" sz="2000" cap="none" dirty="0" err="1" smtClean="0"/>
              <a:t>Observatory</a:t>
            </a:r>
            <a:endParaRPr lang="es-ES" sz="2000" cap="none" dirty="0" smtClean="0"/>
          </a:p>
          <a:p>
            <a:pPr algn="ctr"/>
            <a:r>
              <a:rPr lang="es-ES" sz="2000" cap="none" dirty="0" smtClean="0"/>
              <a:t>08/06/2017</a:t>
            </a:r>
          </a:p>
          <a:p>
            <a:pPr algn="ctr"/>
            <a:endParaRPr lang="es-ES" sz="2000" cap="none" dirty="0" smtClean="0"/>
          </a:p>
          <a:p>
            <a:pPr algn="ctr"/>
            <a:endParaRPr lang="es-ES" sz="2000" cap="non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28" y="263620"/>
            <a:ext cx="2886356" cy="11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753" y="338212"/>
            <a:ext cx="3839976" cy="10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79" r="15983"/>
          <a:stretch/>
        </p:blipFill>
        <p:spPr>
          <a:xfrm rot="5400000">
            <a:off x="4000513" y="3879659"/>
            <a:ext cx="1250144" cy="2715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4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884" y="1891588"/>
            <a:ext cx="7762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600" dirty="0" err="1" smtClean="0"/>
              <a:t>Spectrum</a:t>
            </a:r>
            <a:r>
              <a:rPr lang="es-ES" sz="4600" dirty="0" smtClean="0"/>
              <a:t> at </a:t>
            </a:r>
            <a:r>
              <a:rPr lang="es-ES" sz="4600" dirty="0" err="1"/>
              <a:t>Cryostat</a:t>
            </a:r>
            <a:r>
              <a:rPr lang="es-ES" sz="4600" dirty="0"/>
              <a:t> </a:t>
            </a:r>
            <a:r>
              <a:rPr lang="es-ES" sz="4600" dirty="0" smtClean="0"/>
              <a:t>Output 0º</a:t>
            </a:r>
            <a:endParaRPr lang="es-ES" sz="4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87" y="2174032"/>
            <a:ext cx="3066025" cy="2301873"/>
          </a:xfrm>
        </p:spPr>
      </p:pic>
      <p:cxnSp>
        <p:nvCxnSpPr>
          <p:cNvPr id="10" name="9 Conector recto de flecha"/>
          <p:cNvCxnSpPr/>
          <p:nvPr/>
        </p:nvCxnSpPr>
        <p:spPr>
          <a:xfrm rot="16200000" flipV="1">
            <a:off x="3718250" y="4809930"/>
            <a:ext cx="1464907" cy="783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espectro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572" y="2175201"/>
            <a:ext cx="3063454" cy="2301700"/>
          </a:xfrm>
          <a:prstGeom prst="rect">
            <a:avLst/>
          </a:prstGeom>
        </p:spPr>
      </p:pic>
      <p:cxnSp>
        <p:nvCxnSpPr>
          <p:cNvPr id="16" name="15 Conector recto de flecha"/>
          <p:cNvCxnSpPr/>
          <p:nvPr/>
        </p:nvCxnSpPr>
        <p:spPr>
          <a:xfrm rot="5400000" flipH="1" flipV="1">
            <a:off x="4935893" y="4935894"/>
            <a:ext cx="1492898" cy="559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7732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err="1"/>
              <a:t>Spectrum</a:t>
            </a:r>
            <a:r>
              <a:rPr lang="es-ES" sz="4400" dirty="0"/>
              <a:t> at </a:t>
            </a:r>
            <a:r>
              <a:rPr lang="es-ES" sz="4400" dirty="0" err="1"/>
              <a:t>Cryostat</a:t>
            </a:r>
            <a:r>
              <a:rPr lang="es-ES" sz="4400" dirty="0"/>
              <a:t> Output </a:t>
            </a:r>
            <a:r>
              <a:rPr lang="es-ES" sz="4400" dirty="0" smtClean="0"/>
              <a:t>10º</a:t>
            </a:r>
            <a:endParaRPr lang="es-ES" sz="4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23" y="1869913"/>
            <a:ext cx="8023840" cy="43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test.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" y="2481366"/>
            <a:ext cx="763905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8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Total </a:t>
            </a:r>
            <a:r>
              <a:rPr lang="es-ES" dirty="0" err="1"/>
              <a:t>power</a:t>
            </a:r>
            <a:r>
              <a:rPr lang="es-ES" dirty="0"/>
              <a:t> at </a:t>
            </a:r>
            <a:r>
              <a:rPr lang="es-ES" dirty="0" err="1"/>
              <a:t>Cryostat</a:t>
            </a:r>
            <a:r>
              <a:rPr lang="es-ES" dirty="0"/>
              <a:t> Output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9" name="8 Marcador de contenido" descr="pout13.2mtrasfiltroH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605" t="3899" r="6694" b="5090"/>
          <a:stretch>
            <a:fillRect/>
          </a:stretch>
        </p:blipFill>
        <p:spPr>
          <a:xfrm>
            <a:off x="774441" y="1968759"/>
            <a:ext cx="7623110" cy="4142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Total </a:t>
            </a:r>
            <a:r>
              <a:rPr lang="es-ES" dirty="0" err="1"/>
              <a:t>power</a:t>
            </a:r>
            <a:r>
              <a:rPr lang="es-ES" dirty="0"/>
              <a:t> at </a:t>
            </a:r>
            <a:r>
              <a:rPr lang="es-ES" dirty="0" err="1"/>
              <a:t>Cryostat</a:t>
            </a:r>
            <a:r>
              <a:rPr lang="es-ES" dirty="0"/>
              <a:t> Output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88" y="1826318"/>
            <a:ext cx="7632000" cy="438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Second</a:t>
            </a:r>
            <a:r>
              <a:rPr lang="es-ES" dirty="0" smtClean="0"/>
              <a:t> test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1925815"/>
            <a:ext cx="7620000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New </a:t>
            </a:r>
            <a:r>
              <a:rPr lang="es-ES" dirty="0" err="1" smtClean="0"/>
              <a:t>situation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50" r="7005" b="5202"/>
          <a:stretch/>
        </p:blipFill>
        <p:spPr>
          <a:xfrm>
            <a:off x="127198" y="2494504"/>
            <a:ext cx="4467662" cy="2579427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10" t="1920" r="9393" b="7335"/>
          <a:stretch/>
        </p:blipFill>
        <p:spPr>
          <a:xfrm>
            <a:off x="4594860" y="2526502"/>
            <a:ext cx="4344466" cy="2515433"/>
          </a:xfrm>
        </p:spPr>
      </p:pic>
      <p:sp>
        <p:nvSpPr>
          <p:cNvPr id="8" name="7 CuadroTexto"/>
          <p:cNvSpPr txBox="1"/>
          <p:nvPr/>
        </p:nvSpPr>
        <p:spPr>
          <a:xfrm>
            <a:off x="662474" y="5262466"/>
            <a:ext cx="331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a) Original </a:t>
            </a:r>
            <a:r>
              <a:rPr lang="es-ES" sz="1400" dirty="0" err="1" smtClean="0"/>
              <a:t>situation</a:t>
            </a:r>
            <a:r>
              <a:rPr lang="es-ES" sz="1400" dirty="0" smtClean="0"/>
              <a:t> </a:t>
            </a:r>
            <a:r>
              <a:rPr lang="es-ES" sz="1400" dirty="0" err="1" smtClean="0"/>
              <a:t>without</a:t>
            </a:r>
            <a:r>
              <a:rPr lang="es-ES" sz="1400" dirty="0" smtClean="0"/>
              <a:t> pre-</a:t>
            </a:r>
            <a:r>
              <a:rPr lang="es-ES" sz="1400" dirty="0" err="1" smtClean="0"/>
              <a:t>amplifier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97624" y="5274907"/>
            <a:ext cx="351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b) New </a:t>
            </a:r>
            <a:r>
              <a:rPr lang="es-ES" sz="1400" dirty="0" err="1" smtClean="0"/>
              <a:t>situation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filters</a:t>
            </a:r>
            <a:r>
              <a:rPr lang="es-ES" sz="1400" dirty="0" smtClean="0"/>
              <a:t> and pre-</a:t>
            </a:r>
            <a:r>
              <a:rPr lang="es-ES" sz="1400" dirty="0" err="1" smtClean="0"/>
              <a:t>amplifier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1477" y="5682343"/>
            <a:ext cx="97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Tsys</a:t>
            </a:r>
            <a:r>
              <a:rPr lang="es-ES" sz="1400" dirty="0" smtClean="0"/>
              <a:t> ≈ 70K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34539" y="5676123"/>
            <a:ext cx="97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Tsys</a:t>
            </a:r>
            <a:r>
              <a:rPr lang="es-ES" sz="1400" dirty="0" smtClean="0"/>
              <a:t> ≤ 50K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New </a:t>
            </a:r>
            <a:r>
              <a:rPr lang="es-ES" dirty="0" err="1"/>
              <a:t>situation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62" t="4231" r="8823" b="5536"/>
          <a:stretch/>
        </p:blipFill>
        <p:spPr>
          <a:xfrm>
            <a:off x="0" y="2647666"/>
            <a:ext cx="4425665" cy="2483892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42" r="8432"/>
          <a:stretch/>
        </p:blipFill>
        <p:spPr>
          <a:xfrm>
            <a:off x="4725915" y="2527499"/>
            <a:ext cx="4418085" cy="272422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91477" y="5682343"/>
            <a:ext cx="97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Tsys</a:t>
            </a:r>
            <a:r>
              <a:rPr lang="es-ES" sz="1400" dirty="0" smtClean="0"/>
              <a:t> ≈ 70K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534539" y="5676123"/>
            <a:ext cx="97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Tsys</a:t>
            </a:r>
            <a:r>
              <a:rPr lang="es-ES" sz="1400" dirty="0" smtClean="0"/>
              <a:t> ≤ 50K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2474" y="5262466"/>
            <a:ext cx="331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a) Original </a:t>
            </a:r>
            <a:r>
              <a:rPr lang="es-ES" sz="1400" dirty="0" err="1" smtClean="0"/>
              <a:t>situation</a:t>
            </a:r>
            <a:r>
              <a:rPr lang="es-ES" sz="1400" dirty="0" smtClean="0"/>
              <a:t> </a:t>
            </a:r>
            <a:r>
              <a:rPr lang="es-ES" sz="1400" dirty="0" err="1" smtClean="0"/>
              <a:t>without</a:t>
            </a:r>
            <a:r>
              <a:rPr lang="es-ES" sz="1400" dirty="0" smtClean="0"/>
              <a:t> pre-</a:t>
            </a:r>
            <a:r>
              <a:rPr lang="es-ES" sz="1400" dirty="0" err="1" smtClean="0"/>
              <a:t>amplifier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97624" y="5274907"/>
            <a:ext cx="351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b) New </a:t>
            </a:r>
            <a:r>
              <a:rPr lang="es-ES" sz="1400" dirty="0" err="1" smtClean="0"/>
              <a:t>situation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filters</a:t>
            </a:r>
            <a:r>
              <a:rPr lang="es-ES" sz="1400" dirty="0" smtClean="0"/>
              <a:t> and pre-</a:t>
            </a:r>
            <a:r>
              <a:rPr lang="es-ES" sz="1400" dirty="0" err="1" smtClean="0"/>
              <a:t>amplifier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RFI </a:t>
            </a:r>
            <a:r>
              <a:rPr lang="es-ES" dirty="0" err="1" smtClean="0"/>
              <a:t>problems</a:t>
            </a:r>
            <a:r>
              <a:rPr lang="es-E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n-US" dirty="0"/>
              <a:t>Need to filter these </a:t>
            </a:r>
            <a:r>
              <a:rPr lang="en-US" dirty="0" smtClean="0"/>
              <a:t>signals.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Better </a:t>
            </a:r>
            <a:r>
              <a:rPr lang="en-US" dirty="0" err="1" smtClean="0"/>
              <a:t>Tsys</a:t>
            </a:r>
            <a:r>
              <a:rPr lang="en-US" dirty="0" smtClean="0"/>
              <a:t> with Pre-amplifiers.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Possible solutions: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Dual band filter.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Superconducting filter.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363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mtClean="0"/>
              <a:t>Questions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3293375"/>
            <a:ext cx="7543800" cy="1965695"/>
          </a:xfrm>
        </p:spPr>
        <p:txBody>
          <a:bodyPr>
            <a:normAutofit/>
          </a:bodyPr>
          <a:lstStyle/>
          <a:p>
            <a:pPr algn="ctr"/>
            <a:r>
              <a:rPr lang="es-ES" sz="3300" dirty="0" err="1"/>
              <a:t>Thanks</a:t>
            </a:r>
            <a:r>
              <a:rPr lang="es-ES" sz="3300" dirty="0"/>
              <a:t> </a:t>
            </a:r>
            <a:r>
              <a:rPr lang="es-ES" sz="3300" dirty="0" err="1"/>
              <a:t>for</a:t>
            </a:r>
            <a:r>
              <a:rPr lang="es-ES" sz="3300" dirty="0"/>
              <a:t> </a:t>
            </a:r>
            <a:r>
              <a:rPr lang="es-ES" sz="3300" dirty="0" err="1"/>
              <a:t>your</a:t>
            </a:r>
            <a:r>
              <a:rPr lang="es-ES" sz="3300" dirty="0"/>
              <a:t> </a:t>
            </a:r>
            <a:r>
              <a:rPr lang="es-ES" sz="3300" dirty="0" err="1"/>
              <a:t>attention</a:t>
            </a:r>
            <a:r>
              <a:rPr lang="es-ES" sz="3300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79" r="15983"/>
          <a:stretch/>
        </p:blipFill>
        <p:spPr>
          <a:xfrm rot="5400000">
            <a:off x="4000513" y="3879659"/>
            <a:ext cx="1250144" cy="2715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4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/>
              <a:t>Introduction</a:t>
            </a:r>
            <a:r>
              <a:rPr lang="es-ES" sz="2400" dirty="0"/>
              <a:t>.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 Receiver.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 RFI </a:t>
            </a:r>
            <a:r>
              <a:rPr lang="es-ES" sz="2400" dirty="0" err="1" smtClean="0"/>
              <a:t>Measurements</a:t>
            </a:r>
            <a:r>
              <a:rPr lang="es-E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Conclusions</a:t>
            </a:r>
            <a:r>
              <a:rPr lang="es-ES" sz="2400" dirty="0" smtClean="0"/>
              <a:t>.</a:t>
            </a:r>
          </a:p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81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RAEGE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2272258"/>
            <a:ext cx="3216777" cy="301752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Atlantic Network of Geodynamical and Space Stations</a:t>
            </a:r>
            <a:r>
              <a:rPr lang="es-ES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4 </a:t>
            </a:r>
            <a:r>
              <a:rPr lang="en-US" dirty="0" smtClean="0"/>
              <a:t>Geodynamical Stations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/>
              <a:t>Yebes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Canarias.</a:t>
            </a:r>
          </a:p>
          <a:p>
            <a:pPr lvl="1"/>
            <a:r>
              <a:rPr lang="es-ES" dirty="0" err="1" smtClean="0"/>
              <a:t>Sta</a:t>
            </a:r>
            <a:r>
              <a:rPr lang="es-ES" dirty="0" smtClean="0"/>
              <a:t> María Island.</a:t>
            </a:r>
            <a:endParaRPr lang="es-ES" dirty="0"/>
          </a:p>
          <a:p>
            <a:pPr lvl="1"/>
            <a:r>
              <a:rPr lang="es-ES" dirty="0" smtClean="0"/>
              <a:t>Flores Island.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Inside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VGOS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91" y="2133459"/>
            <a:ext cx="4547531" cy="3295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12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VGOS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1445" y="2241550"/>
            <a:ext cx="3379411" cy="3445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VLBI Global </a:t>
            </a:r>
            <a:r>
              <a:rPr lang="es-ES" dirty="0" err="1" smtClean="0"/>
              <a:t>Observing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/>
              <a:t>Monitoring</a:t>
            </a:r>
            <a:r>
              <a:rPr lang="es-ES" dirty="0"/>
              <a:t> </a:t>
            </a:r>
            <a:r>
              <a:rPr lang="es-ES" dirty="0" err="1"/>
              <a:t>parameter</a:t>
            </a:r>
            <a:r>
              <a:rPr lang="es-ES" dirty="0"/>
              <a:t> </a:t>
            </a:r>
            <a:r>
              <a:rPr lang="es-ES" dirty="0" err="1"/>
              <a:t>variations</a:t>
            </a:r>
            <a:r>
              <a:rPr lang="es-ES" dirty="0"/>
              <a:t> </a:t>
            </a:r>
            <a:r>
              <a:rPr lang="es-ES" dirty="0" err="1"/>
              <a:t>Earth</a:t>
            </a:r>
            <a:r>
              <a:rPr lang="es-ES" dirty="0"/>
              <a:t>.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Smaller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 smtClean="0"/>
              <a:t>quicker</a:t>
            </a:r>
            <a:r>
              <a:rPr lang="es-ES" dirty="0" smtClean="0"/>
              <a:t> </a:t>
            </a:r>
            <a:r>
              <a:rPr lang="es-ES" dirty="0" err="1"/>
              <a:t>antennas</a:t>
            </a:r>
            <a:r>
              <a:rPr lang="es-ES" dirty="0"/>
              <a:t> :</a:t>
            </a:r>
            <a:endParaRPr lang="es-E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D= 13.2 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 smtClean="0"/>
              <a:t>Speed</a:t>
            </a:r>
            <a:r>
              <a:rPr lang="es-ES" dirty="0" smtClean="0"/>
              <a:t> = 12 </a:t>
            </a:r>
            <a:r>
              <a:rPr lang="es-ES" dirty="0" err="1" smtClean="0"/>
              <a:t>deg</a:t>
            </a:r>
            <a:r>
              <a:rPr lang="es-ES" dirty="0" smtClean="0"/>
              <a:t>/</a:t>
            </a:r>
            <a:r>
              <a:rPr lang="es-ES" dirty="0" err="1" smtClean="0"/>
              <a:t>seg</a:t>
            </a:r>
            <a:r>
              <a:rPr lang="es-E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New </a:t>
            </a:r>
            <a:r>
              <a:rPr lang="es-ES" dirty="0" err="1"/>
              <a:t>p</a:t>
            </a:r>
            <a:r>
              <a:rPr lang="es-ES" dirty="0" err="1" smtClean="0"/>
              <a:t>recision</a:t>
            </a:r>
            <a:r>
              <a:rPr lang="es-ES" dirty="0" smtClean="0"/>
              <a:t>: </a:t>
            </a:r>
            <a:r>
              <a:rPr lang="es-ES" dirty="0"/>
              <a:t>1 </a:t>
            </a:r>
            <a:r>
              <a:rPr lang="es-ES" dirty="0" err="1" smtClean="0"/>
              <a:t>mm.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Broad</a:t>
            </a:r>
            <a:r>
              <a:rPr lang="es-ES" dirty="0" smtClean="0"/>
              <a:t>-band (2- 14 GHz).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2950"/>
          <a:stretch>
            <a:fillRect/>
          </a:stretch>
        </p:blipFill>
        <p:spPr bwMode="auto">
          <a:xfrm>
            <a:off x="4036570" y="2304788"/>
            <a:ext cx="4944592" cy="33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451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General </a:t>
            </a:r>
            <a:r>
              <a:rPr lang="es-ES" dirty="0" err="1"/>
              <a:t>specifications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Input </a:t>
            </a:r>
            <a:r>
              <a:rPr lang="es-ES" dirty="0" err="1"/>
              <a:t>frequency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: 2 – 14 </a:t>
            </a:r>
            <a:r>
              <a:rPr lang="es-ES" dirty="0" smtClean="0"/>
              <a:t>GHz.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Output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/>
              <a:t>range</a:t>
            </a:r>
            <a:r>
              <a:rPr lang="es-ES" dirty="0"/>
              <a:t> : </a:t>
            </a:r>
            <a:r>
              <a:rPr lang="es-ES" dirty="0" smtClean="0"/>
              <a:t>DC – 1.5 GHz.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Noise</a:t>
            </a:r>
            <a:r>
              <a:rPr lang="es-ES" dirty="0" smtClean="0"/>
              <a:t> </a:t>
            </a:r>
            <a:r>
              <a:rPr lang="es-ES" dirty="0" err="1" smtClean="0"/>
              <a:t>Temperature</a:t>
            </a:r>
            <a:r>
              <a:rPr lang="es-ES" dirty="0" smtClean="0"/>
              <a:t> &lt; </a:t>
            </a:r>
            <a:r>
              <a:rPr lang="es-ES" dirty="0"/>
              <a:t>30 </a:t>
            </a:r>
            <a:r>
              <a:rPr lang="es-ES" dirty="0" smtClean="0"/>
              <a:t>Kelvin.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Dual </a:t>
            </a:r>
            <a:r>
              <a:rPr lang="es-ES" dirty="0" err="1" smtClean="0"/>
              <a:t>polarization</a:t>
            </a:r>
            <a:r>
              <a:rPr lang="es-ES" dirty="0" smtClean="0"/>
              <a:t>.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n-US" dirty="0"/>
              <a:t>Total bandwidth of 8 GHz</a:t>
            </a:r>
            <a:r>
              <a:rPr lang="es-E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18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Problems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2241551"/>
            <a:ext cx="2524154" cy="3017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Radiofrequency</a:t>
            </a:r>
            <a:r>
              <a:rPr lang="es-ES" dirty="0" smtClean="0"/>
              <a:t> </a:t>
            </a:r>
            <a:r>
              <a:rPr lang="es-ES" dirty="0" err="1" smtClean="0"/>
              <a:t>interferences</a:t>
            </a:r>
            <a:r>
              <a:rPr lang="es-E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Receiver </a:t>
            </a:r>
            <a:r>
              <a:rPr lang="es-ES" dirty="0" err="1" smtClean="0"/>
              <a:t>Saturation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Solutions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/>
              <a:t>Superconducting</a:t>
            </a:r>
            <a:r>
              <a:rPr lang="es-ES" dirty="0"/>
              <a:t> </a:t>
            </a:r>
            <a:r>
              <a:rPr lang="es-ES" dirty="0" err="1"/>
              <a:t>filters</a:t>
            </a:r>
            <a:r>
              <a:rPr lang="es-ES" dirty="0"/>
              <a:t>.</a:t>
            </a:r>
            <a:endParaRPr lang="es-ES" dirty="0" smtClean="0"/>
          </a:p>
          <a:p>
            <a:pPr lvl="1"/>
            <a:r>
              <a:rPr lang="es-ES" dirty="0" err="1" smtClean="0"/>
              <a:t>Dichroic</a:t>
            </a:r>
            <a:r>
              <a:rPr lang="es-ES" dirty="0" smtClean="0"/>
              <a:t> </a:t>
            </a:r>
            <a:r>
              <a:rPr lang="es-ES" dirty="0" err="1" smtClean="0"/>
              <a:t>filters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32" y="188653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5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RFI MEASUREMENTS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Arial" pitchFamily="34" charset="0"/>
              <a:buChar char="•"/>
            </a:pPr>
            <a:r>
              <a:rPr lang="es-ES" sz="2000" dirty="0" err="1" smtClean="0"/>
              <a:t>Power</a:t>
            </a:r>
            <a:r>
              <a:rPr lang="es-ES" sz="2000" dirty="0" smtClean="0"/>
              <a:t> </a:t>
            </a:r>
            <a:r>
              <a:rPr lang="es-ES" sz="2000" dirty="0" err="1" smtClean="0"/>
              <a:t>measurements</a:t>
            </a:r>
            <a:r>
              <a:rPr lang="es-ES" sz="2000" dirty="0" smtClean="0"/>
              <a:t> at </a:t>
            </a:r>
            <a:r>
              <a:rPr lang="es-ES" sz="2000" dirty="0" err="1" smtClean="0"/>
              <a:t>the</a:t>
            </a:r>
            <a:r>
              <a:rPr lang="es-ES" sz="2000" dirty="0" smtClean="0"/>
              <a:t> output of </a:t>
            </a:r>
            <a:r>
              <a:rPr lang="es-ES" sz="2000" dirty="0" err="1" smtClean="0"/>
              <a:t>cryostat</a:t>
            </a:r>
            <a:r>
              <a:rPr lang="es-ES" sz="2000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es-ES" dirty="0" err="1" smtClean="0"/>
              <a:t>Power</a:t>
            </a:r>
            <a:r>
              <a:rPr lang="es-ES" dirty="0" smtClean="0"/>
              <a:t> meter:  DC-6GHz.</a:t>
            </a:r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s-ES" sz="2000" dirty="0" err="1" smtClean="0"/>
              <a:t>Spectrum</a:t>
            </a:r>
            <a:r>
              <a:rPr lang="es-ES" sz="2000" dirty="0"/>
              <a:t> </a:t>
            </a:r>
            <a:r>
              <a:rPr lang="es-ES" sz="2000" dirty="0" smtClean="0"/>
              <a:t>at </a:t>
            </a:r>
            <a:r>
              <a:rPr lang="es-ES" sz="2000" dirty="0" err="1" smtClean="0"/>
              <a:t>the</a:t>
            </a:r>
            <a:r>
              <a:rPr lang="es-ES" sz="2000" dirty="0" smtClean="0"/>
              <a:t> output  </a:t>
            </a:r>
            <a:r>
              <a:rPr lang="es-ES" sz="2000" dirty="0"/>
              <a:t>of </a:t>
            </a:r>
            <a:r>
              <a:rPr lang="es-ES" sz="2000" dirty="0" err="1" smtClean="0"/>
              <a:t>cryostat</a:t>
            </a:r>
            <a:r>
              <a:rPr lang="es-ES" sz="2000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es-ES" dirty="0" err="1" smtClean="0"/>
              <a:t>Spectrum</a:t>
            </a:r>
            <a:r>
              <a:rPr lang="es-ES" dirty="0" smtClean="0"/>
              <a:t> </a:t>
            </a:r>
            <a:r>
              <a:rPr lang="es-ES" dirty="0" err="1" smtClean="0"/>
              <a:t>analyzer</a:t>
            </a:r>
            <a:r>
              <a:rPr lang="es-ES" dirty="0" smtClean="0"/>
              <a:t> 1-16 GHz.</a:t>
            </a:r>
          </a:p>
          <a:p>
            <a:pPr lvl="2">
              <a:buFont typeface="Arial" pitchFamily="34" charset="0"/>
              <a:buChar char="•"/>
            </a:pPr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s-ES" sz="2000" dirty="0" err="1" smtClean="0"/>
              <a:t>Some</a:t>
            </a:r>
            <a:r>
              <a:rPr lang="es-ES" sz="2000" dirty="0" smtClean="0"/>
              <a:t> </a:t>
            </a:r>
            <a:r>
              <a:rPr lang="es-ES" sz="2000" dirty="0" err="1" smtClean="0"/>
              <a:t>tests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correct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problem</a:t>
            </a:r>
            <a:endParaRPr lang="es-ES" sz="2000" dirty="0" smtClean="0"/>
          </a:p>
          <a:p>
            <a:pPr lvl="3">
              <a:buFont typeface="Arial" pitchFamily="34" charset="0"/>
              <a:buChar char="•"/>
            </a:pPr>
            <a:endParaRPr lang="es-ES" dirty="0" smtClean="0"/>
          </a:p>
          <a:p>
            <a:pPr lvl="3"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Total </a:t>
            </a:r>
            <a:r>
              <a:rPr lang="es-ES" dirty="0" err="1" smtClean="0"/>
              <a:t>power</a:t>
            </a:r>
            <a:r>
              <a:rPr lang="es-ES" dirty="0" smtClean="0"/>
              <a:t> at </a:t>
            </a:r>
            <a:r>
              <a:rPr lang="es-ES" dirty="0" err="1" smtClean="0"/>
              <a:t>Cryostat</a:t>
            </a:r>
            <a:r>
              <a:rPr lang="es-ES" dirty="0" smtClean="0"/>
              <a:t> Output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6"/>
          <a:stretch/>
        </p:blipFill>
        <p:spPr>
          <a:xfrm>
            <a:off x="94860" y="1822576"/>
            <a:ext cx="9000000" cy="4442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Total </a:t>
            </a:r>
            <a:r>
              <a:rPr lang="es-ES" dirty="0" err="1"/>
              <a:t>power</a:t>
            </a:r>
            <a:r>
              <a:rPr lang="es-ES" dirty="0"/>
              <a:t> at </a:t>
            </a:r>
            <a:r>
              <a:rPr lang="es-ES" dirty="0" err="1"/>
              <a:t>Cryostat</a:t>
            </a:r>
            <a:r>
              <a:rPr lang="es-ES" dirty="0"/>
              <a:t> Output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6EC-6754-47B9-8EB7-1A476B8130B3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98"/>
          <a:stretch/>
        </p:blipFill>
        <p:spPr>
          <a:xfrm>
            <a:off x="120137" y="1822576"/>
            <a:ext cx="9000000" cy="4383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344</Words>
  <Application>Microsoft Office PowerPoint</Application>
  <PresentationFormat>Presentación en pantalla (4:3)</PresentationFormat>
  <Paragraphs>111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Retrospección</vt:lpstr>
      <vt:lpstr>RFI measurements with Yebes VGOS broad-band receiver</vt:lpstr>
      <vt:lpstr>INDEX</vt:lpstr>
      <vt:lpstr>RAEGE</vt:lpstr>
      <vt:lpstr>VGOS</vt:lpstr>
      <vt:lpstr>General specifications</vt:lpstr>
      <vt:lpstr>Problems</vt:lpstr>
      <vt:lpstr>RFI MEASUREMENTS  </vt:lpstr>
      <vt:lpstr>Total power at Cryostat Output</vt:lpstr>
      <vt:lpstr>Total power at Cryostat Output</vt:lpstr>
      <vt:lpstr>Spectrum at Cryostat Output 0º</vt:lpstr>
      <vt:lpstr>Spectrum at Cryostat Output 10º</vt:lpstr>
      <vt:lpstr>First test.</vt:lpstr>
      <vt:lpstr>Total power at Cryostat Output</vt:lpstr>
      <vt:lpstr>Total power at Cryostat Output</vt:lpstr>
      <vt:lpstr>Second test</vt:lpstr>
      <vt:lpstr>New situation</vt:lpstr>
      <vt:lpstr>New situation</vt:lpstr>
      <vt:lpstr>Conclusions</vt:lpstr>
      <vt:lpstr>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Garcia</dc:creator>
  <cp:lastModifiedBy>oanuser</cp:lastModifiedBy>
  <cp:revision>257</cp:revision>
  <dcterms:created xsi:type="dcterms:W3CDTF">2016-08-31T15:56:12Z</dcterms:created>
  <dcterms:modified xsi:type="dcterms:W3CDTF">2017-06-13T11:55:06Z</dcterms:modified>
</cp:coreProperties>
</file>