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8" r:id="rId2"/>
    <p:sldId id="257" r:id="rId3"/>
    <p:sldId id="268" r:id="rId4"/>
    <p:sldId id="270" r:id="rId5"/>
    <p:sldId id="269" r:id="rId6"/>
    <p:sldId id="271" r:id="rId7"/>
    <p:sldId id="272" r:id="rId8"/>
    <p:sldId id="277" r:id="rId9"/>
    <p:sldId id="282" r:id="rId10"/>
    <p:sldId id="278" r:id="rId11"/>
    <p:sldId id="279" r:id="rId12"/>
    <p:sldId id="280" r:id="rId13"/>
    <p:sldId id="281" r:id="rId14"/>
    <p:sldId id="274" r:id="rId15"/>
    <p:sldId id="259" r:id="rId16"/>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0000"/>
    <a:srgbClr val="376092"/>
    <a:srgbClr val="F5862B"/>
    <a:srgbClr val="FCDBC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04" autoAdjust="0"/>
    <p:restoredTop sz="84241" autoAdjust="0"/>
  </p:normalViewPr>
  <p:slideViewPr>
    <p:cSldViewPr>
      <p:cViewPr>
        <p:scale>
          <a:sx n="100" d="100"/>
          <a:sy n="100" d="100"/>
        </p:scale>
        <p:origin x="-1104" y="1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36867"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0CCA52A-283C-43C2-B8BA-1A1DA0A9E096}" type="datetimeFigureOut">
              <a:rPr lang="ru-RU"/>
              <a:pPr>
                <a:defRPr/>
              </a:pPr>
              <a:t>08.06.2017</a:t>
            </a:fld>
            <a:endParaRPr lang="ru-RU"/>
          </a:p>
        </p:txBody>
      </p:sp>
      <p:sp>
        <p:nvSpPr>
          <p:cNvPr id="13316"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6870"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36871"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2ECDEA9-4D34-419C-B025-3E9E7E777885}" type="slidenum">
              <a:rPr lang="ru-RU"/>
              <a:pPr>
                <a:defRPr/>
              </a:pPr>
              <a:t>‹#›</a:t>
            </a:fld>
            <a:endParaRPr lang="ru-RU"/>
          </a:p>
        </p:txBody>
      </p:sp>
    </p:spTree>
    <p:extLst>
      <p:ext uri="{BB962C8B-B14F-4D97-AF65-F5344CB8AC3E}">
        <p14:creationId xmlns:p14="http://schemas.microsoft.com/office/powerpoint/2010/main" val="2440038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r>
              <a:rPr lang="en-US" smtClean="0"/>
              <a:t>The software </a:t>
            </a:r>
            <a:r>
              <a:rPr lang="en-US" smtClean="0">
                <a:solidFill>
                  <a:srgbClr val="FF0000"/>
                </a:solidFill>
              </a:rPr>
              <a:t>complex</a:t>
            </a:r>
            <a:r>
              <a:rPr lang="en-US" smtClean="0"/>
              <a:t> allows to select a  RFI-free frequency band in the input frequency range. The results of the operation of this complex are shown in the observation of the 3c58 source. The blue color shows the measurement of the source flux density without interference filtering, and the brown one with filtering using the complex described.</a:t>
            </a:r>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n-US" smtClean="0"/>
              <a:t> </a:t>
            </a:r>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ru-RU" smtClean="0">
              <a:solidFill>
                <a:schemeClr val="tx2"/>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spcBef>
                <a:spcPct val="0"/>
              </a:spcBef>
            </a:pPr>
            <a:r>
              <a:rPr lang="en-US" smtClean="0">
                <a:solidFill>
                  <a:schemeClr val="tx2"/>
                </a:solidFill>
              </a:rPr>
              <a:t>.</a:t>
            </a:r>
            <a:endParaRPr lang="ru-RU" smtClean="0">
              <a:solidFill>
                <a:schemeClr val="tx2"/>
              </a:solidFill>
            </a:endParaRPr>
          </a:p>
          <a:p>
            <a:pPr eaLnBrk="1" hangingPunct="1"/>
            <a:endParaRPr lang="ru-RU"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F349348-41D4-4386-B23C-43474E139774}" type="datetime1">
              <a:rPr lang="ru-RU"/>
              <a:pPr>
                <a:defRPr/>
              </a:pPr>
              <a:t>08.06.2017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B52335-168A-4038-AF44-91734D1409A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4B50A3C-35B3-4276-AE0A-73512E9B3659}" type="datetime1">
              <a:rPr lang="ru-RU"/>
              <a:pPr>
                <a:defRPr/>
              </a:pPr>
              <a:t>08.06.2017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D56E9B-A89F-445C-AF9A-69C752E83F9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F9EFF8-CC6D-42F0-B310-F2EEB68F07A6}" type="datetime1">
              <a:rPr lang="ru-RU"/>
              <a:pPr>
                <a:defRPr/>
              </a:pPr>
              <a:t>08.06.2017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470C31-7B74-4223-99C8-0030A6CA8B6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399A8E-ECF1-47BD-B5DD-599F1DB7BD73}" type="datetime1">
              <a:rPr lang="ru-RU"/>
              <a:pPr>
                <a:defRPr/>
              </a:pPr>
              <a:t>08.06.2017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8EEC2B-1478-4FD2-AA32-64D3A3D4975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8369DFE-82D0-4BF5-B4C8-B1ADE085F874}" type="datetime1">
              <a:rPr lang="ru-RU"/>
              <a:pPr>
                <a:defRPr/>
              </a:pPr>
              <a:t>08.06.2017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9952FE-A55A-41C7-B9F9-E4292A5DE4A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07C12F0-702A-43D4-ABB8-5ACE857DABE2}" type="datetime1">
              <a:rPr lang="ru-RU"/>
              <a:pPr>
                <a:defRPr/>
              </a:pPr>
              <a:t>08.06.2017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5498CF-E661-43AA-A1B3-465F8851C34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176C7C1-3BDE-43FA-847B-B281F9C1931A}" type="datetime1">
              <a:rPr lang="ru-RU"/>
              <a:pPr>
                <a:defRPr/>
              </a:pPr>
              <a:t>08.06.2017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CA5495E-E4EF-4D99-B3F3-0A29D3E733D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30F14B4-C5B0-4B96-952E-FEA3781EBD0F}" type="datetime1">
              <a:rPr lang="ru-RU"/>
              <a:pPr>
                <a:defRPr/>
              </a:pPr>
              <a:t>08.06.2017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C340873-D1BF-4355-82F3-413C43F8A6B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A89EAB2-30EF-49AB-8149-8A4DCD28E69F}" type="datetime1">
              <a:rPr lang="ru-RU"/>
              <a:pPr>
                <a:defRPr/>
              </a:pPr>
              <a:t>08.06.2017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86A993E-EBD4-412A-98B4-5A177DF9ECC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D9BBF1F-7675-4998-B0CB-6D4A9A1CE16E}" type="datetime1">
              <a:rPr lang="ru-RU"/>
              <a:pPr>
                <a:defRPr/>
              </a:pPr>
              <a:t>08.06.2017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CB06179-243D-4788-8128-18797CC7976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0A2883-6FD7-4618-B57E-EA3EC5315D5B}" type="datetime1">
              <a:rPr lang="ru-RU"/>
              <a:pPr>
                <a:defRPr/>
              </a:pPr>
              <a:t>08.06.2017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82586AE-9D8F-44A7-8EE8-AE8F8880758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9445FCA-F23A-459A-BB3F-1742642BD3FB}" type="datetime1">
              <a:rPr lang="ru-RU"/>
              <a:pPr>
                <a:defRPr/>
              </a:pPr>
              <a:t>08.06.2017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DF55F0-E30B-48EF-BE89-CB56F043C75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BC0"/>
        </a:solidFill>
        <a:effectLst/>
      </p:bgPr>
    </p:bg>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6EF91A39-312A-4DAD-9550-D3A957D5DEFE}" type="slidenum">
              <a:rPr lang="ru-RU"/>
              <a:pPr>
                <a:defRPr/>
              </a:pPr>
              <a:t>1</a:t>
            </a:fld>
            <a:endParaRPr lang="ru-RU"/>
          </a:p>
        </p:txBody>
      </p:sp>
      <p:sp>
        <p:nvSpPr>
          <p:cNvPr id="14339" name="TextBox 6"/>
          <p:cNvSpPr txBox="1">
            <a:spLocks noChangeArrowheads="1"/>
          </p:cNvSpPr>
          <p:nvPr/>
        </p:nvSpPr>
        <p:spPr bwMode="auto">
          <a:xfrm>
            <a:off x="0" y="2852738"/>
            <a:ext cx="9144000" cy="3068637"/>
          </a:xfrm>
          <a:prstGeom prst="rect">
            <a:avLst/>
          </a:prstGeom>
          <a:noFill/>
          <a:ln w="9525">
            <a:noFill/>
            <a:miter lim="800000"/>
            <a:headEnd/>
            <a:tailEnd/>
          </a:ln>
        </p:spPr>
        <p:txBody>
          <a:bodyPr lIns="360000" tIns="360000" rIns="360000" bIns="360000" anchorCtr="1"/>
          <a:lstStyle/>
          <a:p>
            <a:pPr algn="ctr">
              <a:spcBef>
                <a:spcPts val="1200"/>
              </a:spcBef>
            </a:pPr>
            <a:r>
              <a:rPr lang="en-US" altLang="ru-RU" i="1" u="sng">
                <a:solidFill>
                  <a:schemeClr val="tx2"/>
                </a:solidFill>
                <a:latin typeface="Open Sans" pitchFamily="34" charset="0"/>
              </a:rPr>
              <a:t>A.Tsaruk</a:t>
            </a:r>
            <a:r>
              <a:rPr lang="en-US" altLang="ru-RU" i="1">
                <a:solidFill>
                  <a:schemeClr val="tx2"/>
                </a:solidFill>
                <a:latin typeface="Open Sans" pitchFamily="34" charset="0"/>
              </a:rPr>
              <a:t>, G. Ilin, A.Evstigneev, S. Grenkov</a:t>
            </a:r>
            <a:r>
              <a:rPr lang="ru-RU" altLang="ru-RU">
                <a:solidFill>
                  <a:schemeClr val="tx2"/>
                </a:solidFill>
                <a:latin typeface="Open Sans" pitchFamily="34" charset="0"/>
              </a:rPr>
              <a:t> </a:t>
            </a:r>
            <a:endParaRPr lang="en-US" altLang="ru-RU">
              <a:solidFill>
                <a:schemeClr val="tx2"/>
              </a:solidFill>
              <a:latin typeface="Open Sans" pitchFamily="34" charset="0"/>
            </a:endParaRPr>
          </a:p>
          <a:p>
            <a:pPr algn="ctr">
              <a:spcBef>
                <a:spcPts val="1200"/>
              </a:spcBef>
            </a:pPr>
            <a:r>
              <a:rPr lang="en-US" altLang="ru-RU" sz="1400" i="1">
                <a:solidFill>
                  <a:schemeClr val="tx2"/>
                </a:solidFill>
                <a:latin typeface="Open Sans" pitchFamily="34" charset="0"/>
                <a:cs typeface="Open Sans" pitchFamily="34" charset="0"/>
              </a:rPr>
              <a:t> </a:t>
            </a:r>
          </a:p>
          <a:p>
            <a:pPr algn="ctr">
              <a:spcBef>
                <a:spcPts val="1200"/>
              </a:spcBef>
            </a:pPr>
            <a:r>
              <a:rPr lang="ru-RU" altLang="ru-RU">
                <a:solidFill>
                  <a:schemeClr val="tx2"/>
                </a:solidFill>
                <a:latin typeface="Open Sans" pitchFamily="34" charset="0"/>
              </a:rPr>
              <a:t>Institute of Applied Astronomy of the Russian Academy of Sciences</a:t>
            </a:r>
          </a:p>
          <a:p>
            <a:pPr algn="ctr">
              <a:spcBef>
                <a:spcPts val="1200"/>
              </a:spcBef>
            </a:pPr>
            <a:r>
              <a:rPr lang="ru-RU" altLang="ru-RU">
                <a:solidFill>
                  <a:schemeClr val="tx2"/>
                </a:solidFill>
                <a:latin typeface="Open Sans" pitchFamily="34" charset="0"/>
              </a:rPr>
              <a:t>St. Petersburg, Russia </a:t>
            </a:r>
          </a:p>
        </p:txBody>
      </p:sp>
      <p:cxnSp>
        <p:nvCxnSpPr>
          <p:cNvPr id="4" name="Прямая соединительная линия 3"/>
          <p:cNvCxnSpPr/>
          <p:nvPr/>
        </p:nvCxnSpPr>
        <p:spPr>
          <a:xfrm>
            <a:off x="0" y="2636838"/>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341" name="TextBox 5"/>
          <p:cNvSpPr txBox="1">
            <a:spLocks noChangeArrowheads="1"/>
          </p:cNvSpPr>
          <p:nvPr/>
        </p:nvSpPr>
        <p:spPr bwMode="auto">
          <a:xfrm>
            <a:off x="0" y="476250"/>
            <a:ext cx="9144000" cy="1800225"/>
          </a:xfrm>
          <a:prstGeom prst="rect">
            <a:avLst/>
          </a:prstGeom>
          <a:noFill/>
          <a:ln w="9525">
            <a:noFill/>
            <a:miter lim="800000"/>
            <a:headEnd/>
            <a:tailEnd/>
          </a:ln>
        </p:spPr>
        <p:txBody>
          <a:bodyPr lIns="360000" tIns="360000" rIns="360000" bIns="720000" anchor="b" anchorCtr="1"/>
          <a:lstStyle/>
          <a:p>
            <a:pPr algn="ctr"/>
            <a:r>
              <a:rPr lang="en-US" altLang="ru-RU" sz="2800" b="1">
                <a:solidFill>
                  <a:schemeClr val="tx2"/>
                </a:solidFill>
                <a:latin typeface="Open Sans" pitchFamily="34" charset="0"/>
              </a:rPr>
              <a:t>RFI Protection Activities in IAA RAS</a:t>
            </a:r>
            <a:r>
              <a:rPr lang="ru-RU" altLang="ru-RU" sz="2800">
                <a:solidFill>
                  <a:schemeClr val="tx2"/>
                </a:solidFill>
                <a:latin typeface="Open Sans" pitchFamily="34" charset="0"/>
              </a:rPr>
              <a:t> </a:t>
            </a:r>
          </a:p>
        </p:txBody>
      </p:sp>
      <p:pic>
        <p:nvPicPr>
          <p:cNvPr id="14342" name="Рисунок 4"/>
          <p:cNvPicPr>
            <a:picLocks noChangeAspect="1"/>
          </p:cNvPicPr>
          <p:nvPr/>
        </p:nvPicPr>
        <p:blipFill>
          <a:blip r:embed="rId3"/>
          <a:srcRect/>
          <a:stretch>
            <a:fillRect/>
          </a:stretch>
        </p:blipFill>
        <p:spPr bwMode="auto">
          <a:xfrm>
            <a:off x="4176713" y="5084763"/>
            <a:ext cx="790575" cy="720725"/>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344" name="Прямоугольник 9"/>
          <p:cNvSpPr>
            <a:spLocks noChangeArrowheads="1"/>
          </p:cNvSpPr>
          <p:nvPr/>
        </p:nvSpPr>
        <p:spPr bwMode="auto">
          <a:xfrm>
            <a:off x="0" y="6497638"/>
            <a:ext cx="9144000" cy="360362"/>
          </a:xfrm>
          <a:prstGeom prst="rect">
            <a:avLst/>
          </a:prstGeom>
          <a:noFill/>
          <a:ln w="9525">
            <a:noFill/>
            <a:miter lim="800000"/>
            <a:headEnd/>
            <a:tailEnd/>
          </a:ln>
        </p:spPr>
        <p:txBody>
          <a:bodyPr anchor="ctr" anchorCtr="1"/>
          <a:lstStyle/>
          <a:p>
            <a:r>
              <a:rPr lang="ru-RU" sz="1000" i="1">
                <a:solidFill>
                  <a:srgbClr val="376092"/>
                </a:solidFill>
                <a:latin typeface="Open Sans" pitchFamily="34" charset="0"/>
              </a:rPr>
              <a:t>Detection and measurement of RFI in radio astronomy</a:t>
            </a:r>
            <a:r>
              <a:rPr lang="ru-RU" sz="1000">
                <a:solidFill>
                  <a:srgbClr val="376092"/>
                </a:solidFill>
                <a:latin typeface="Open Sans" pitchFamily="34" charset="0"/>
              </a:rPr>
              <a:t> </a:t>
            </a:r>
            <a:r>
              <a:rPr lang="es-ES" sz="1000">
                <a:solidFill>
                  <a:srgbClr val="376092"/>
                </a:solidFill>
                <a:latin typeface="Open Sans" pitchFamily="34" charset="0"/>
                <a:cs typeface="Open Sans" pitchFamily="34" charset="0"/>
              </a:rPr>
              <a:t>· </a:t>
            </a:r>
            <a:r>
              <a:rPr lang="ru-RU" sz="1000" i="1">
                <a:solidFill>
                  <a:srgbClr val="376092"/>
                </a:solidFill>
                <a:latin typeface="Open Sans" pitchFamily="34" charset="0"/>
              </a:rPr>
              <a:t>Yebes Observatory </a:t>
            </a:r>
            <a:r>
              <a:rPr lang="es-ES" sz="1000">
                <a:solidFill>
                  <a:srgbClr val="376092"/>
                </a:solidFill>
                <a:latin typeface="Open Sans" pitchFamily="34" charset="0"/>
                <a:cs typeface="Open Sans" pitchFamily="34" charset="0"/>
              </a:rPr>
              <a:t> · </a:t>
            </a:r>
            <a:r>
              <a:rPr lang="ru-RU" sz="1000" i="1">
                <a:solidFill>
                  <a:srgbClr val="376092"/>
                </a:solidFill>
                <a:latin typeface="Open Sans" pitchFamily="34" charset="0"/>
              </a:rPr>
              <a:t>8-9 June, 2017</a:t>
            </a:r>
            <a:r>
              <a:rPr lang="ru-RU"/>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altLang="ru-RU" b="1">
                <a:solidFill>
                  <a:srgbClr val="376092"/>
                </a:solidFill>
                <a:latin typeface="Open Sans" pitchFamily="34" charset="0"/>
                <a:cs typeface="Open Sans" pitchFamily="34" charset="0"/>
              </a:rPr>
              <a:t>RFI Protection</a:t>
            </a:r>
            <a:endParaRPr lang="ru-RU" altLang="ru-RU" b="1">
              <a:solidFill>
                <a:srgbClr val="376092"/>
              </a:solidFill>
              <a:latin typeface="Open Sans" pitchFamily="34" charset="0"/>
              <a:cs typeface="Open Sans" pitchFamily="34" charset="0"/>
            </a:endParaRPr>
          </a:p>
        </p:txBody>
      </p:sp>
      <p:sp>
        <p:nvSpPr>
          <p:cNvPr id="32770"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32771"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6866B59E-BC72-4329-AB68-B376BB4618BC}" type="slidenum">
              <a:rPr lang="ru-RU" sz="1200">
                <a:latin typeface="Calibri" pitchFamily="34" charset="0"/>
              </a:rPr>
              <a:pPr algn="r"/>
              <a:t>10</a:t>
            </a:fld>
            <a:endParaRPr lang="ru-RU" sz="1200">
              <a:latin typeface="Calibri" pitchFamily="34" charset="0"/>
            </a:endParaRPr>
          </a:p>
        </p:txBody>
      </p:sp>
      <p:pic>
        <p:nvPicPr>
          <p:cNvPr id="32772"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775" name="Rectangle 8"/>
          <p:cNvSpPr>
            <a:spLocks noChangeArrowheads="1"/>
          </p:cNvSpPr>
          <p:nvPr/>
        </p:nvSpPr>
        <p:spPr bwMode="auto">
          <a:xfrm>
            <a:off x="684213" y="981075"/>
            <a:ext cx="7616825" cy="366713"/>
          </a:xfrm>
          <a:prstGeom prst="rect">
            <a:avLst/>
          </a:prstGeom>
          <a:noFill/>
          <a:ln w="9525">
            <a:noFill/>
            <a:miter lim="800000"/>
            <a:headEnd/>
            <a:tailEnd/>
          </a:ln>
        </p:spPr>
        <p:txBody>
          <a:bodyPr wrap="none" anchor="ctr">
            <a:spAutoFit/>
          </a:bodyPr>
          <a:lstStyle/>
          <a:p>
            <a:r>
              <a:rPr lang="en-US" b="1">
                <a:solidFill>
                  <a:srgbClr val="FF0000"/>
                </a:solidFill>
                <a:latin typeface="Open Sans" pitchFamily="34" charset="0"/>
              </a:rPr>
              <a:t>Specialized hardware software complex for interference filtering</a:t>
            </a:r>
            <a:r>
              <a:rPr lang="ru-RU">
                <a:solidFill>
                  <a:srgbClr val="FF0000"/>
                </a:solidFill>
                <a:latin typeface="Open Sans" pitchFamily="34" charset="0"/>
              </a:rPr>
              <a:t> </a:t>
            </a:r>
          </a:p>
        </p:txBody>
      </p:sp>
      <p:sp>
        <p:nvSpPr>
          <p:cNvPr id="32776" name="Rectangle 49"/>
          <p:cNvSpPr>
            <a:spLocks noChangeArrowheads="1"/>
          </p:cNvSpPr>
          <p:nvPr/>
        </p:nvSpPr>
        <p:spPr bwMode="auto">
          <a:xfrm>
            <a:off x="6732588" y="1773238"/>
            <a:ext cx="2266950" cy="366712"/>
          </a:xfrm>
          <a:prstGeom prst="rect">
            <a:avLst/>
          </a:prstGeom>
          <a:noFill/>
          <a:ln w="9525">
            <a:noFill/>
            <a:miter lim="800000"/>
            <a:headEnd/>
            <a:tailEnd/>
          </a:ln>
        </p:spPr>
        <p:txBody>
          <a:bodyPr wrap="none">
            <a:spAutoFit/>
          </a:bodyPr>
          <a:lstStyle/>
          <a:p>
            <a:r>
              <a:rPr lang="en-US" b="1">
                <a:solidFill>
                  <a:schemeClr val="tx2"/>
                </a:solidFill>
              </a:rPr>
              <a:t>Bandwith selection</a:t>
            </a:r>
            <a:endParaRPr lang="ru-RU" b="1">
              <a:solidFill>
                <a:schemeClr val="tx2"/>
              </a:solidFill>
            </a:endParaRPr>
          </a:p>
        </p:txBody>
      </p:sp>
      <p:sp>
        <p:nvSpPr>
          <p:cNvPr id="32777" name="AutoShape 32"/>
          <p:cNvSpPr>
            <a:spLocks noChangeArrowheads="1"/>
          </p:cNvSpPr>
          <p:nvPr/>
        </p:nvSpPr>
        <p:spPr bwMode="auto">
          <a:xfrm>
            <a:off x="5435600" y="1844675"/>
            <a:ext cx="1152525" cy="215900"/>
          </a:xfrm>
          <a:prstGeom prst="leftArrow">
            <a:avLst>
              <a:gd name="adj1" fmla="val 50000"/>
              <a:gd name="adj2" fmla="val 133456"/>
            </a:avLst>
          </a:prstGeom>
          <a:solidFill>
            <a:schemeClr val="accent1"/>
          </a:solidFill>
          <a:ln w="9525">
            <a:solidFill>
              <a:schemeClr val="tx1"/>
            </a:solidFill>
            <a:miter lim="800000"/>
            <a:headEnd/>
            <a:tailEnd/>
          </a:ln>
        </p:spPr>
        <p:txBody>
          <a:bodyPr wrap="none" anchor="ctr"/>
          <a:lstStyle/>
          <a:p>
            <a:endParaRPr lang="ru-RU"/>
          </a:p>
        </p:txBody>
      </p:sp>
      <p:pic>
        <p:nvPicPr>
          <p:cNvPr id="32778" name="Picture 36"/>
          <p:cNvPicPr>
            <a:picLocks noChangeAspect="1" noChangeArrowheads="1"/>
          </p:cNvPicPr>
          <p:nvPr/>
        </p:nvPicPr>
        <p:blipFill>
          <a:blip r:embed="rId4"/>
          <a:srcRect/>
          <a:stretch>
            <a:fillRect/>
          </a:stretch>
        </p:blipFill>
        <p:spPr bwMode="auto">
          <a:xfrm>
            <a:off x="179388" y="3500438"/>
            <a:ext cx="5329237" cy="2828925"/>
          </a:xfrm>
          <a:prstGeom prst="rect">
            <a:avLst/>
          </a:prstGeom>
          <a:noFill/>
          <a:ln w="9525">
            <a:noFill/>
            <a:miter lim="800000"/>
            <a:headEnd/>
            <a:tailEnd/>
          </a:ln>
        </p:spPr>
      </p:pic>
      <p:sp>
        <p:nvSpPr>
          <p:cNvPr id="32779" name="Rectangle 18"/>
          <p:cNvSpPr>
            <a:spLocks noChangeArrowheads="1"/>
          </p:cNvSpPr>
          <p:nvPr/>
        </p:nvSpPr>
        <p:spPr bwMode="auto">
          <a:xfrm>
            <a:off x="5651500" y="5373688"/>
            <a:ext cx="3333750" cy="641350"/>
          </a:xfrm>
          <a:prstGeom prst="rect">
            <a:avLst/>
          </a:prstGeom>
          <a:noFill/>
          <a:ln w="9525">
            <a:noFill/>
            <a:miter lim="800000"/>
            <a:headEnd/>
            <a:tailEnd/>
          </a:ln>
        </p:spPr>
        <p:txBody>
          <a:bodyPr wrap="none">
            <a:spAutoFit/>
          </a:bodyPr>
          <a:lstStyle/>
          <a:p>
            <a:r>
              <a:rPr lang="en-US" b="1">
                <a:solidFill>
                  <a:schemeClr val="tx2"/>
                </a:solidFill>
              </a:rPr>
              <a:t>Blue </a:t>
            </a:r>
            <a:r>
              <a:rPr lang="en-US" b="1"/>
              <a:t>— without RFI selection</a:t>
            </a:r>
          </a:p>
          <a:p>
            <a:r>
              <a:rPr lang="en-US" b="1">
                <a:solidFill>
                  <a:schemeClr val="accent2"/>
                </a:solidFill>
              </a:rPr>
              <a:t>Brown </a:t>
            </a:r>
            <a:r>
              <a:rPr lang="en-US" b="1"/>
              <a:t>— with RFI selection</a:t>
            </a:r>
            <a:endParaRPr lang="ru-RU" b="1"/>
          </a:p>
        </p:txBody>
      </p:sp>
      <p:graphicFrame>
        <p:nvGraphicFramePr>
          <p:cNvPr id="58478" name="Group 110"/>
          <p:cNvGraphicFramePr>
            <a:graphicFrameLocks noGrp="1"/>
          </p:cNvGraphicFramePr>
          <p:nvPr/>
        </p:nvGraphicFramePr>
        <p:xfrm>
          <a:off x="5724525" y="2708275"/>
          <a:ext cx="3241675" cy="2272741"/>
        </p:xfrm>
        <a:graphic>
          <a:graphicData uri="http://schemas.openxmlformats.org/drawingml/2006/table">
            <a:tbl>
              <a:tblPr/>
              <a:tblGrid>
                <a:gridCol w="1800225"/>
                <a:gridCol w="1441450"/>
              </a:tblGrid>
              <a:tr h="431800">
                <a:tc>
                  <a:txBody>
                    <a:bodyPr/>
                    <a:lstStyle/>
                    <a:p>
                      <a:pPr marL="0" marR="0" lvl="0" indent="0" algn="ctr" defTabSz="0" rtl="0" eaLnBrk="1" fontAlgn="base" latinLnBrk="0" hangingPunct="1">
                        <a:lnSpc>
                          <a:spcPct val="100000"/>
                        </a:lnSpc>
                        <a:spcBef>
                          <a:spcPct val="0"/>
                        </a:spcBef>
                        <a:spcAft>
                          <a:spcPct val="0"/>
                        </a:spcAft>
                        <a:buClrTx/>
                        <a:buSzTx/>
                        <a:buFontTx/>
                        <a:buNone/>
                        <a:tabLst>
                          <a:tab pos="177800" algn="l"/>
                        </a:tabLst>
                      </a:pPr>
                      <a:r>
                        <a:rPr kumimoji="0" lang="en-US" sz="1400" b="1" i="0" u="none" strike="noStrike" cap="none" normalizeH="0" baseline="0" smtClean="0">
                          <a:ln>
                            <a:noFill/>
                          </a:ln>
                          <a:solidFill>
                            <a:srgbClr val="FF9933"/>
                          </a:solidFill>
                          <a:effectLst/>
                          <a:latin typeface="Open Sans" pitchFamily="34" charset="0"/>
                        </a:rPr>
                        <a:t>Source</a:t>
                      </a:r>
                      <a:endParaRPr kumimoji="0" lang="ru-RU" sz="1400" b="1" i="0" u="none" strike="noStrike" cap="none" normalizeH="0" baseline="0" smtClean="0">
                        <a:ln>
                          <a:noFill/>
                        </a:ln>
                        <a:solidFill>
                          <a:srgbClr val="FF9933"/>
                        </a:solidFill>
                        <a:effectLst/>
                        <a:latin typeface="Open Sans" pitchFamily="34" charset="0"/>
                      </a:endParaRP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Open Sans" pitchFamily="34" charset="0"/>
                        </a:rPr>
                        <a:t>3c58</a:t>
                      </a:r>
                      <a:endParaRPr kumimoji="0" lang="ru-RU" sz="1400" b="1" i="0" u="none" strike="noStrike" cap="none" normalizeH="0" baseline="0" smtClean="0">
                        <a:ln>
                          <a:noFill/>
                        </a:ln>
                        <a:solidFill>
                          <a:schemeClr val="tx1"/>
                        </a:solidFill>
                        <a:effectLst/>
                        <a:latin typeface="Open Sans" pitchFamily="34" charset="0"/>
                      </a:endParaRP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9933"/>
                          </a:solidFill>
                          <a:effectLst/>
                          <a:latin typeface="Open Sans" pitchFamily="34" charset="0"/>
                        </a:rPr>
                        <a:t>Frequency band</a:t>
                      </a:r>
                      <a:endParaRPr kumimoji="0" lang="ru-RU" sz="1400" b="1" i="0" u="none" strike="noStrike" cap="none" normalizeH="0" baseline="0" smtClean="0">
                        <a:ln>
                          <a:noFill/>
                        </a:ln>
                        <a:solidFill>
                          <a:srgbClr val="FF9933"/>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S</a:t>
                      </a:r>
                      <a:endParaRPr kumimoji="0" lang="en-US"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3063">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9933"/>
                          </a:solidFill>
                          <a:effectLst/>
                          <a:latin typeface="Open Sans" pitchFamily="34" charset="0"/>
                        </a:rPr>
                        <a:t>Date and Time</a:t>
                      </a:r>
                      <a:r>
                        <a:rPr kumimoji="0" lang="ru-RU" sz="1400" b="1" i="0" u="none" strike="noStrike" cap="none" normalizeH="0" baseline="0" smtClean="0">
                          <a:ln>
                            <a:noFill/>
                          </a:ln>
                          <a:solidFill>
                            <a:schemeClr val="tx1"/>
                          </a:solidFill>
                          <a:effectLst/>
                          <a:latin typeface="Open Sans" pitchFamily="34" charset="0"/>
                        </a:rPr>
                        <a:t> </a:t>
                      </a: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Open Sans" pitchFamily="34" charset="0"/>
                        </a:rPr>
                        <a:t>18</a:t>
                      </a:r>
                      <a:r>
                        <a:rPr kumimoji="0" lang="ru-RU" sz="1400" b="1" i="0" u="none" strike="noStrike" cap="none" normalizeH="0" baseline="0" smtClean="0">
                          <a:ln>
                            <a:noFill/>
                          </a:ln>
                          <a:solidFill>
                            <a:schemeClr val="tx1"/>
                          </a:solidFill>
                          <a:effectLst/>
                          <a:latin typeface="Open Sans" pitchFamily="34" charset="0"/>
                        </a:rPr>
                        <a:t>.0</a:t>
                      </a:r>
                      <a:r>
                        <a:rPr kumimoji="0" lang="en-US" sz="1400" b="1" i="0" u="none" strike="noStrike" cap="none" normalizeH="0" baseline="0" smtClean="0">
                          <a:ln>
                            <a:noFill/>
                          </a:ln>
                          <a:solidFill>
                            <a:schemeClr val="tx1"/>
                          </a:solidFill>
                          <a:effectLst/>
                          <a:latin typeface="Open Sans" pitchFamily="34" charset="0"/>
                        </a:rPr>
                        <a:t>7</a:t>
                      </a:r>
                      <a:r>
                        <a:rPr kumimoji="0" lang="ru-RU" sz="1400" b="1" i="0" u="none" strike="noStrike" cap="none" normalizeH="0" baseline="0" smtClean="0">
                          <a:ln>
                            <a:noFill/>
                          </a:ln>
                          <a:solidFill>
                            <a:schemeClr val="tx1"/>
                          </a:solidFill>
                          <a:effectLst/>
                          <a:latin typeface="Open Sans" pitchFamily="34" charset="0"/>
                        </a:rPr>
                        <a:t>.13 </a:t>
                      </a:r>
                      <a:endParaRPr kumimoji="0" lang="en-US" sz="1400" b="1" i="0" u="none" strike="noStrike" cap="none" normalizeH="0" baseline="0" smtClean="0">
                        <a:ln>
                          <a:noFill/>
                        </a:ln>
                        <a:solidFill>
                          <a:schemeClr val="tx1"/>
                        </a:solidFill>
                        <a:effectLst/>
                        <a:latin typeface="Open Sans" pitchFamily="34" charset="0"/>
                      </a:endParaRPr>
                    </a:p>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Open Sans" pitchFamily="34" charset="0"/>
                        </a:rPr>
                        <a:t>11</a:t>
                      </a:r>
                      <a:r>
                        <a:rPr kumimoji="0" lang="ru-RU" sz="1400" b="1" i="0" u="none" strike="noStrike" cap="none" normalizeH="0" baseline="0" smtClean="0">
                          <a:ln>
                            <a:noFill/>
                          </a:ln>
                          <a:solidFill>
                            <a:schemeClr val="tx1"/>
                          </a:solidFill>
                          <a:effectLst/>
                          <a:latin typeface="Open Sans" pitchFamily="34" charset="0"/>
                        </a:rPr>
                        <a:t>:</a:t>
                      </a:r>
                      <a:r>
                        <a:rPr kumimoji="0" lang="en-US" sz="1400" b="1" i="0" u="none" strike="noStrike" cap="none" normalizeH="0" baseline="0" smtClean="0">
                          <a:ln>
                            <a:noFill/>
                          </a:ln>
                          <a:solidFill>
                            <a:schemeClr val="tx1"/>
                          </a:solidFill>
                          <a:effectLst/>
                          <a:latin typeface="Open Sans" pitchFamily="34" charset="0"/>
                        </a:rPr>
                        <a:t>13</a:t>
                      </a:r>
                      <a:r>
                        <a:rPr kumimoji="0" lang="ru-RU" sz="1400" b="1" i="0" u="none" strike="noStrike" cap="none" normalizeH="0" baseline="0" smtClean="0">
                          <a:ln>
                            <a:noFill/>
                          </a:ln>
                          <a:solidFill>
                            <a:schemeClr val="tx1"/>
                          </a:solidFill>
                          <a:effectLst/>
                          <a:latin typeface="Open Sans" pitchFamily="34" charset="0"/>
                        </a:rPr>
                        <a:t>:</a:t>
                      </a:r>
                      <a:r>
                        <a:rPr kumimoji="0" lang="en-US" sz="1400" b="1" i="0" u="none" strike="noStrike" cap="none" normalizeH="0" baseline="0" smtClean="0">
                          <a:ln>
                            <a:noFill/>
                          </a:ln>
                          <a:solidFill>
                            <a:schemeClr val="tx1"/>
                          </a:solidFill>
                          <a:effectLst/>
                          <a:latin typeface="Open Sans" pitchFamily="34" charset="0"/>
                        </a:rPr>
                        <a:t>00</a:t>
                      </a:r>
                      <a:endParaRPr kumimoji="0" lang="en-US"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Open Sans" pitchFamily="34" charset="0"/>
                        </a:rPr>
                        <a:t> </a:t>
                      </a:r>
                      <a:r>
                        <a:rPr kumimoji="0" lang="en-US" sz="1400" b="1" i="0" u="none" strike="noStrike" cap="none" normalizeH="0" baseline="0" smtClean="0">
                          <a:ln>
                            <a:noFill/>
                          </a:ln>
                          <a:solidFill>
                            <a:srgbClr val="FF9933"/>
                          </a:solidFill>
                          <a:effectLst/>
                          <a:latin typeface="Open Sans" pitchFamily="34" charset="0"/>
                        </a:rPr>
                        <a:t>Flux, Jy</a:t>
                      </a:r>
                      <a:endParaRPr kumimoji="0" lang="ru-RU" altLang="ru-RU" sz="1400" b="1" i="0" u="none" strike="noStrike" cap="none" normalizeH="0" baseline="0" smtClean="0">
                        <a:ln>
                          <a:noFill/>
                        </a:ln>
                        <a:solidFill>
                          <a:srgbClr val="FF9933"/>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Open Sans" pitchFamily="34" charset="0"/>
                        </a:rPr>
                        <a:t>33.9</a:t>
                      </a:r>
                      <a:endParaRPr kumimoji="0" lang="en-US"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smtClean="0">
                          <a:ln>
                            <a:noFill/>
                          </a:ln>
                          <a:solidFill>
                            <a:srgbClr val="FF9933"/>
                          </a:solidFill>
                          <a:effectLst/>
                          <a:latin typeface="Open Sans" pitchFamily="34" charset="0"/>
                        </a:rPr>
                        <a:t>Integration time, s</a:t>
                      </a:r>
                      <a:endParaRPr kumimoji="0" lang="ru-RU" altLang="ru-RU" sz="1400" b="1" i="0" u="none" strike="noStrike" cap="none" normalizeH="0" baseline="0" smtClean="0">
                        <a:ln>
                          <a:noFill/>
                        </a:ln>
                        <a:solidFill>
                          <a:srgbClr val="FF9933"/>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Open Sans" pitchFamily="34" charset="0"/>
                        </a:rPr>
                        <a:t>0.5</a:t>
                      </a:r>
                      <a:endParaRPr kumimoji="0" lang="en-US"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2800" name="Picture 111"/>
          <p:cNvPicPr>
            <a:picLocks noChangeAspect="1" noChangeArrowheads="1"/>
          </p:cNvPicPr>
          <p:nvPr/>
        </p:nvPicPr>
        <p:blipFill>
          <a:blip r:embed="rId5"/>
          <a:srcRect/>
          <a:stretch>
            <a:fillRect/>
          </a:stretch>
        </p:blipFill>
        <p:spPr bwMode="auto">
          <a:xfrm>
            <a:off x="539750" y="1341438"/>
            <a:ext cx="4537075"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altLang="ru-RU" b="1">
                <a:solidFill>
                  <a:srgbClr val="376092"/>
                </a:solidFill>
                <a:latin typeface="Open Sans" pitchFamily="34" charset="0"/>
                <a:cs typeface="Open Sans" pitchFamily="34" charset="0"/>
              </a:rPr>
              <a:t>RFI Protection</a:t>
            </a:r>
            <a:endParaRPr lang="ru-RU" altLang="ru-RU" b="1">
              <a:solidFill>
                <a:srgbClr val="376092"/>
              </a:solidFill>
              <a:latin typeface="Open Sans" pitchFamily="34" charset="0"/>
              <a:cs typeface="Open Sans" pitchFamily="34" charset="0"/>
            </a:endParaRPr>
          </a:p>
        </p:txBody>
      </p:sp>
      <p:sp>
        <p:nvSpPr>
          <p:cNvPr id="34818"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34819"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9754F132-2881-497C-A2E6-AC6C06F9653C}" type="slidenum">
              <a:rPr lang="ru-RU" sz="1200">
                <a:latin typeface="Calibri" pitchFamily="34" charset="0"/>
              </a:rPr>
              <a:pPr algn="r"/>
              <a:t>11</a:t>
            </a:fld>
            <a:endParaRPr lang="ru-RU" sz="1200">
              <a:latin typeface="Calibri" pitchFamily="34" charset="0"/>
            </a:endParaRPr>
          </a:p>
        </p:txBody>
      </p:sp>
      <p:pic>
        <p:nvPicPr>
          <p:cNvPr id="34820"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4823" name="Rectangle 8"/>
          <p:cNvSpPr>
            <a:spLocks noChangeArrowheads="1"/>
          </p:cNvSpPr>
          <p:nvPr/>
        </p:nvSpPr>
        <p:spPr bwMode="auto">
          <a:xfrm>
            <a:off x="0" y="981075"/>
            <a:ext cx="9144000" cy="366713"/>
          </a:xfrm>
          <a:prstGeom prst="rect">
            <a:avLst/>
          </a:prstGeom>
          <a:noFill/>
          <a:ln w="9525">
            <a:noFill/>
            <a:miter lim="800000"/>
            <a:headEnd/>
            <a:tailEnd/>
          </a:ln>
        </p:spPr>
        <p:txBody>
          <a:bodyPr anchor="ctr">
            <a:spAutoFit/>
          </a:bodyPr>
          <a:lstStyle/>
          <a:p>
            <a:pPr algn="ctr"/>
            <a:r>
              <a:rPr lang="en-US" b="1">
                <a:solidFill>
                  <a:srgbClr val="FF0000"/>
                </a:solidFill>
                <a:latin typeface="Open Sans" pitchFamily="34" charset="0"/>
              </a:rPr>
              <a:t>Interaction with the state RF spectrum  regulation services</a:t>
            </a:r>
            <a:r>
              <a:rPr lang="ru-RU" b="1">
                <a:solidFill>
                  <a:srgbClr val="FF0000"/>
                </a:solidFill>
                <a:latin typeface="Open Sans" pitchFamily="34" charset="0"/>
              </a:rPr>
              <a:t> </a:t>
            </a:r>
            <a:endParaRPr lang="ru-RU">
              <a:solidFill>
                <a:srgbClr val="FF0000"/>
              </a:solidFill>
              <a:latin typeface="Open Sans" pitchFamily="34" charset="0"/>
            </a:endParaRPr>
          </a:p>
        </p:txBody>
      </p:sp>
      <p:sp>
        <p:nvSpPr>
          <p:cNvPr id="34824" name="Rectangle 34"/>
          <p:cNvSpPr>
            <a:spLocks noChangeArrowheads="1"/>
          </p:cNvSpPr>
          <p:nvPr/>
        </p:nvSpPr>
        <p:spPr bwMode="auto">
          <a:xfrm>
            <a:off x="395288" y="1412875"/>
            <a:ext cx="8532812" cy="825500"/>
          </a:xfrm>
          <a:prstGeom prst="rect">
            <a:avLst/>
          </a:prstGeom>
          <a:noFill/>
          <a:ln w="9525">
            <a:noFill/>
            <a:miter lim="800000"/>
            <a:headEnd/>
            <a:tailEnd/>
          </a:ln>
        </p:spPr>
        <p:txBody>
          <a:bodyPr>
            <a:spAutoFit/>
          </a:bodyPr>
          <a:lstStyle/>
          <a:p>
            <a:pPr algn="just"/>
            <a:r>
              <a:rPr lang="en-US" sz="1600" b="1">
                <a:solidFill>
                  <a:schemeClr val="tx2"/>
                </a:solidFill>
                <a:latin typeface="Open Sans" pitchFamily="34" charset="0"/>
              </a:rPr>
              <a:t>In accordance with the </a:t>
            </a:r>
            <a:r>
              <a:rPr lang="en-US" sz="1600" b="1">
                <a:solidFill>
                  <a:schemeClr val="accent2"/>
                </a:solidFill>
                <a:latin typeface="Open Sans" pitchFamily="34" charset="0"/>
              </a:rPr>
              <a:t>Russian Federation law "On Communications"</a:t>
            </a:r>
            <a:r>
              <a:rPr lang="en-US" sz="1600" b="1">
                <a:solidFill>
                  <a:schemeClr val="tx2"/>
                </a:solidFill>
                <a:latin typeface="Open Sans" pitchFamily="34" charset="0"/>
              </a:rPr>
              <a:t> for protection against interference it is necessary to obtain state registration of receiving devices of radio telescopes in the territory near the observatories.</a:t>
            </a:r>
            <a:endParaRPr lang="ru-RU" sz="1600" b="1">
              <a:solidFill>
                <a:schemeClr val="tx2"/>
              </a:solidFill>
              <a:latin typeface="Open Sans" pitchFamily="34" charset="0"/>
            </a:endParaRPr>
          </a:p>
        </p:txBody>
      </p:sp>
      <p:graphicFrame>
        <p:nvGraphicFramePr>
          <p:cNvPr id="32830" name="Group 62"/>
          <p:cNvGraphicFramePr>
            <a:graphicFrameLocks noGrp="1"/>
          </p:cNvGraphicFramePr>
          <p:nvPr/>
        </p:nvGraphicFramePr>
        <p:xfrm>
          <a:off x="684213" y="2349500"/>
          <a:ext cx="7848600" cy="3713933"/>
        </p:xfrm>
        <a:graphic>
          <a:graphicData uri="http://schemas.openxmlformats.org/drawingml/2006/table">
            <a:tbl>
              <a:tblPr/>
              <a:tblGrid>
                <a:gridCol w="2068512"/>
                <a:gridCol w="1355725"/>
                <a:gridCol w="1570038"/>
                <a:gridCol w="2854325"/>
              </a:tblGrid>
              <a:tr h="635000">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tab pos="177800" algn="l"/>
                        </a:tabLst>
                      </a:pPr>
                      <a:r>
                        <a:rPr kumimoji="0" lang="en-US" sz="1600" b="1" i="0" u="none" strike="noStrike" cap="none" normalizeH="0" baseline="0" smtClean="0">
                          <a:ln>
                            <a:noFill/>
                          </a:ln>
                          <a:solidFill>
                            <a:srgbClr val="376092"/>
                          </a:solidFill>
                          <a:effectLst/>
                          <a:latin typeface="Open Sans" pitchFamily="34" charset="0"/>
                        </a:rPr>
                        <a:t>Radio electronic device</a:t>
                      </a:r>
                      <a:endParaRPr kumimoji="0" lang="ru-RU" sz="1600" b="1" i="0" u="none" strike="noStrike" cap="none" normalizeH="0" baseline="0" smtClean="0">
                        <a:ln>
                          <a:noFill/>
                        </a:ln>
                        <a:solidFill>
                          <a:srgbClr val="376092"/>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smtClean="0">
                          <a:ln>
                            <a:noFill/>
                          </a:ln>
                          <a:solidFill>
                            <a:srgbClr val="376092"/>
                          </a:solidFill>
                          <a:effectLst/>
                          <a:latin typeface="Open Sans" pitchFamily="34" charset="0"/>
                        </a:rPr>
                        <a:t>Frequency band</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smtClean="0">
                          <a:ln>
                            <a:noFill/>
                          </a:ln>
                          <a:solidFill>
                            <a:srgbClr val="376092"/>
                          </a:solidFill>
                          <a:effectLst/>
                          <a:latin typeface="Open Sans" pitchFamily="34" charset="0"/>
                        </a:rPr>
                        <a:t>Bandwidth</a:t>
                      </a:r>
                      <a:endParaRPr kumimoji="0" lang="en-US" sz="1600" b="1" i="0" u="none" strike="noStrike" cap="none" normalizeH="0" baseline="0" smtClean="0">
                        <a:ln>
                          <a:noFill/>
                        </a:ln>
                        <a:solidFill>
                          <a:srgbClr val="376092"/>
                        </a:solidFill>
                        <a:effectLst/>
                        <a:latin typeface="Open Sans" pitchFamily="34" charset="0"/>
                      </a:endParaRPr>
                    </a:p>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smtClean="0">
                          <a:ln>
                            <a:noFill/>
                          </a:ln>
                          <a:solidFill>
                            <a:srgbClr val="376092"/>
                          </a:solidFill>
                          <a:effectLst/>
                          <a:latin typeface="Open Sans" pitchFamily="34" charset="0"/>
                        </a:rPr>
                        <a:t> GHz </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smtClean="0">
                          <a:ln>
                            <a:noFill/>
                          </a:ln>
                          <a:solidFill>
                            <a:srgbClr val="376092"/>
                          </a:solidFill>
                          <a:effectLst/>
                          <a:latin typeface="Open Sans" pitchFamily="34" charset="0"/>
                        </a:rPr>
                        <a:t>Status</a:t>
                      </a:r>
                      <a:endParaRPr kumimoji="0" lang="ru-RU" sz="1600" b="1" i="0" u="none" strike="noStrike" cap="none" normalizeH="0" baseline="0" smtClean="0">
                        <a:ln>
                          <a:noFill/>
                        </a:ln>
                        <a:solidFill>
                          <a:srgbClr val="376092"/>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rowSpan="5">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RT-32</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cs typeface="Times New Roman" pitchFamily="18" charset="0"/>
                        </a:rPr>
                        <a:t>L</a:t>
                      </a:r>
                      <a:endParaRPr kumimoji="0" lang="en-US"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600" b="1" i="0" u="none" strike="noStrike" cap="none" normalizeH="0" baseline="0" smtClean="0">
                          <a:ln>
                            <a:noFill/>
                          </a:ln>
                          <a:solidFill>
                            <a:schemeClr val="tx1"/>
                          </a:solidFill>
                          <a:effectLst/>
                          <a:latin typeface="Open Sans" pitchFamily="34" charset="0"/>
                          <a:cs typeface="Times New Roman" pitchFamily="18" charset="0"/>
                        </a:rPr>
                        <a:t>1,38-1,72</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Registred until 01.12.2026 </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vMerge="1">
                  <a:txBody>
                    <a:bodyPr/>
                    <a:lstStyle/>
                    <a:p>
                      <a:endParaRPr lang="ru-RU"/>
                    </a:p>
                  </a:txBody>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cs typeface="Times New Roman" pitchFamily="18" charset="0"/>
                        </a:rPr>
                        <a:t>S</a:t>
                      </a:r>
                      <a:endParaRPr kumimoji="0" lang="en-US"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600" b="1" i="0" u="none" strike="noStrike" cap="none" normalizeH="0" baseline="0" smtClean="0">
                          <a:ln>
                            <a:noFill/>
                          </a:ln>
                          <a:solidFill>
                            <a:schemeClr val="tx1"/>
                          </a:solidFill>
                          <a:effectLst/>
                          <a:latin typeface="Open Sans" pitchFamily="34" charset="0"/>
                          <a:cs typeface="Times New Roman" pitchFamily="18" charset="0"/>
                        </a:rPr>
                        <a:t>2,15-2,50</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Registred until 01.12.2026 </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675">
                <a:tc vMerge="1">
                  <a:txBody>
                    <a:bodyPr/>
                    <a:lstStyle/>
                    <a:p>
                      <a:endParaRPr lang="ru-RU"/>
                    </a:p>
                  </a:txBody>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cs typeface="Times New Roman" pitchFamily="18" charset="0"/>
                        </a:rPr>
                        <a:t>C</a:t>
                      </a:r>
                      <a:endParaRPr kumimoji="0" lang="en-US"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600" b="1" i="0" u="none" strike="noStrike" cap="none" normalizeH="0" baseline="0" smtClean="0">
                          <a:ln>
                            <a:noFill/>
                          </a:ln>
                          <a:solidFill>
                            <a:schemeClr val="tx1"/>
                          </a:solidFill>
                          <a:effectLst/>
                          <a:latin typeface="Open Sans" pitchFamily="34" charset="0"/>
                          <a:cs typeface="Times New Roman" pitchFamily="18" charset="0"/>
                        </a:rPr>
                        <a:t>4,60-5,10</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Registred until 01.12.2026 </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vMerge="1">
                  <a:txBody>
                    <a:bodyPr/>
                    <a:lstStyle/>
                    <a:p>
                      <a:endParaRPr lang="ru-RU"/>
                    </a:p>
                  </a:txBody>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cs typeface="Times New Roman" pitchFamily="18" charset="0"/>
                        </a:rPr>
                        <a:t>X</a:t>
                      </a:r>
                      <a:endParaRPr kumimoji="0" lang="en-US"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600" b="1" i="0" u="none" strike="noStrike" cap="none" normalizeH="0" baseline="0" smtClean="0">
                          <a:ln>
                            <a:noFill/>
                          </a:ln>
                          <a:solidFill>
                            <a:schemeClr val="tx1"/>
                          </a:solidFill>
                          <a:effectLst/>
                          <a:latin typeface="Open Sans" pitchFamily="34" charset="0"/>
                          <a:cs typeface="Times New Roman" pitchFamily="18" charset="0"/>
                        </a:rPr>
                        <a:t>8,18-9,08</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Registred until 01.12.2026 </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ru-RU"/>
                    </a:p>
                  </a:txBody>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cs typeface="Times New Roman" pitchFamily="18" charset="0"/>
                        </a:rPr>
                        <a:t>K</a:t>
                      </a:r>
                      <a:endParaRPr kumimoji="0" lang="en-US"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600" b="1" i="0" u="none" strike="noStrike" cap="none" normalizeH="0" baseline="0" smtClean="0">
                          <a:ln>
                            <a:noFill/>
                          </a:ln>
                          <a:solidFill>
                            <a:schemeClr val="tx1"/>
                          </a:solidFill>
                          <a:effectLst/>
                          <a:latin typeface="Open Sans" pitchFamily="34" charset="0"/>
                          <a:cs typeface="Times New Roman" pitchFamily="18" charset="0"/>
                        </a:rPr>
                        <a:t>22,02-22,52</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Registred until 01.12.2026 </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rowSpan="3">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RT-13</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S</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2</a:t>
                      </a:r>
                      <a:r>
                        <a:rPr kumimoji="0" lang="ru-RU" altLang="ru-RU" sz="1600" b="1" i="0" u="none" strike="noStrike" cap="none" normalizeH="0" baseline="0" smtClean="0">
                          <a:ln>
                            <a:noFill/>
                          </a:ln>
                          <a:solidFill>
                            <a:schemeClr val="tx1"/>
                          </a:solidFill>
                          <a:effectLst/>
                          <a:latin typeface="Open Sans" pitchFamily="34" charset="0"/>
                        </a:rPr>
                        <a:t>,2-2,6</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Registred until 10.10.2024 </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vMerge="1">
                  <a:txBody>
                    <a:bodyPr/>
                    <a:lstStyle/>
                    <a:p>
                      <a:endParaRPr lang="ru-RU"/>
                    </a:p>
                  </a:txBody>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X</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600" b="1" i="0" u="none" strike="noStrike" cap="none" normalizeH="0" baseline="0" smtClean="0">
                          <a:ln>
                            <a:noFill/>
                          </a:ln>
                          <a:solidFill>
                            <a:schemeClr val="tx1"/>
                          </a:solidFill>
                          <a:effectLst/>
                          <a:latin typeface="Open Sans" pitchFamily="34" charset="0"/>
                        </a:rPr>
                        <a:t>7-9</a:t>
                      </a:r>
                      <a:r>
                        <a:rPr kumimoji="0" lang="ru-RU" altLang="ru-RU" sz="1600" b="1" i="0" u="none" strike="noStrike" cap="none" normalizeH="0" baseline="0" smtClean="0">
                          <a:ln>
                            <a:noFill/>
                          </a:ln>
                          <a:solidFill>
                            <a:schemeClr val="tx1"/>
                          </a:solidFill>
                          <a:effectLst/>
                          <a:latin typeface="Arial" charset="0"/>
                        </a:rPr>
                        <a:t>,5</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Registred until 10.10.2024 </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ru-RU"/>
                    </a:p>
                  </a:txBody>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K</a:t>
                      </a:r>
                      <a:r>
                        <a:rPr kumimoji="0" lang="ru-RU" altLang="ru-RU" sz="1600" b="1" i="0" u="none" strike="noStrike" cap="none" normalizeH="0" baseline="0" smtClean="0">
                          <a:ln>
                            <a:noFill/>
                          </a:ln>
                          <a:solidFill>
                            <a:schemeClr val="tx1"/>
                          </a:solidFill>
                          <a:effectLst/>
                          <a:latin typeface="Open Sans" pitchFamily="34" charset="0"/>
                        </a:rPr>
                        <a:t>a</a:t>
                      </a:r>
                      <a:endParaRPr kumimoji="0" lang="en-US"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600" b="1" i="0" u="none" strike="noStrike" cap="none" normalizeH="0" baseline="0" smtClean="0">
                          <a:ln>
                            <a:noFill/>
                          </a:ln>
                          <a:solidFill>
                            <a:schemeClr val="tx1"/>
                          </a:solidFill>
                          <a:effectLst/>
                          <a:latin typeface="Open Sans" pitchFamily="34" charset="0"/>
                        </a:rPr>
                        <a:t>28-34</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Registred until 10.10.2024 </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RT-13</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Wideband</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600" b="1" i="0" u="none" strike="noStrike" cap="none" normalizeH="0" baseline="0" smtClean="0">
                          <a:ln>
                            <a:noFill/>
                          </a:ln>
                          <a:solidFill>
                            <a:schemeClr val="tx1"/>
                          </a:solidFill>
                          <a:effectLst/>
                          <a:latin typeface="Open Sans" pitchFamily="34" charset="0"/>
                        </a:rPr>
                        <a:t>3-18</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600" b="1" i="0" u="none" strike="noStrike" cap="none" normalizeH="0" baseline="0" smtClean="0">
                          <a:ln>
                            <a:noFill/>
                          </a:ln>
                          <a:solidFill>
                            <a:schemeClr val="tx1"/>
                          </a:solidFill>
                          <a:effectLst/>
                          <a:latin typeface="Open Sans" pitchFamily="34" charset="0"/>
                        </a:rPr>
                        <a:t>Registred until 10.10.2024 </a:t>
                      </a:r>
                      <a:endParaRPr kumimoji="0" lang="ru-RU" altLang="ru-RU" sz="1600" b="1" i="0" u="none" strike="noStrike" cap="none" normalizeH="0" baseline="0" smtClean="0">
                        <a:ln>
                          <a:noFill/>
                        </a:ln>
                        <a:solidFill>
                          <a:schemeClr val="tx1"/>
                        </a:solidFill>
                        <a:effectLst/>
                        <a:latin typeface="Open Sans"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altLang="ru-RU" b="1">
                <a:solidFill>
                  <a:srgbClr val="376092"/>
                </a:solidFill>
                <a:latin typeface="Open Sans" pitchFamily="34" charset="0"/>
                <a:cs typeface="Open Sans" pitchFamily="34" charset="0"/>
              </a:rPr>
              <a:t>RFI Protection</a:t>
            </a:r>
            <a:endParaRPr lang="ru-RU" altLang="ru-RU" b="1">
              <a:solidFill>
                <a:srgbClr val="376092"/>
              </a:solidFill>
              <a:latin typeface="Open Sans" pitchFamily="34" charset="0"/>
              <a:cs typeface="Open Sans" pitchFamily="34" charset="0"/>
            </a:endParaRPr>
          </a:p>
        </p:txBody>
      </p:sp>
      <p:sp>
        <p:nvSpPr>
          <p:cNvPr id="36866"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36867"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3D350411-4DE2-4A27-B5CD-188794F5D0A0}" type="slidenum">
              <a:rPr lang="ru-RU" sz="1200">
                <a:latin typeface="Calibri" pitchFamily="34" charset="0"/>
              </a:rPr>
              <a:pPr algn="r"/>
              <a:t>12</a:t>
            </a:fld>
            <a:endParaRPr lang="ru-RU" sz="1200">
              <a:latin typeface="Calibri" pitchFamily="34" charset="0"/>
            </a:endParaRPr>
          </a:p>
        </p:txBody>
      </p:sp>
      <p:pic>
        <p:nvPicPr>
          <p:cNvPr id="36868"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871" name="Rectangle 8"/>
          <p:cNvSpPr>
            <a:spLocks noChangeArrowheads="1"/>
          </p:cNvSpPr>
          <p:nvPr/>
        </p:nvSpPr>
        <p:spPr bwMode="auto">
          <a:xfrm>
            <a:off x="0" y="981075"/>
            <a:ext cx="9144000" cy="366713"/>
          </a:xfrm>
          <a:prstGeom prst="rect">
            <a:avLst/>
          </a:prstGeom>
          <a:noFill/>
          <a:ln w="9525">
            <a:noFill/>
            <a:miter lim="800000"/>
            <a:headEnd/>
            <a:tailEnd/>
          </a:ln>
        </p:spPr>
        <p:txBody>
          <a:bodyPr anchor="ctr">
            <a:spAutoFit/>
          </a:bodyPr>
          <a:lstStyle/>
          <a:p>
            <a:pPr algn="ctr"/>
            <a:r>
              <a:rPr lang="en-US" b="1">
                <a:solidFill>
                  <a:srgbClr val="FF0000"/>
                </a:solidFill>
                <a:latin typeface="Open Sans" pitchFamily="34" charset="0"/>
              </a:rPr>
              <a:t>Interaction with the state RF spectrum  regulation services</a:t>
            </a:r>
            <a:r>
              <a:rPr lang="ru-RU" b="1">
                <a:solidFill>
                  <a:srgbClr val="FF0000"/>
                </a:solidFill>
                <a:latin typeface="Open Sans" pitchFamily="34" charset="0"/>
              </a:rPr>
              <a:t> </a:t>
            </a:r>
            <a:endParaRPr lang="ru-RU">
              <a:solidFill>
                <a:srgbClr val="FF0000"/>
              </a:solidFill>
              <a:latin typeface="Open Sans" pitchFamily="34" charset="0"/>
            </a:endParaRPr>
          </a:p>
        </p:txBody>
      </p:sp>
      <p:sp>
        <p:nvSpPr>
          <p:cNvPr id="36872" name="Rectangle 9"/>
          <p:cNvSpPr>
            <a:spLocks noChangeArrowheads="1"/>
          </p:cNvSpPr>
          <p:nvPr/>
        </p:nvSpPr>
        <p:spPr bwMode="auto">
          <a:xfrm>
            <a:off x="360363" y="1361441"/>
            <a:ext cx="8532812" cy="366712"/>
          </a:xfrm>
          <a:prstGeom prst="rect">
            <a:avLst/>
          </a:prstGeom>
          <a:noFill/>
          <a:ln w="9525">
            <a:noFill/>
            <a:miter lim="800000"/>
            <a:headEnd/>
            <a:tailEnd/>
          </a:ln>
        </p:spPr>
        <p:txBody>
          <a:bodyPr>
            <a:spAutoFit/>
          </a:bodyPr>
          <a:lstStyle/>
          <a:p>
            <a:r>
              <a:rPr lang="en-US" b="1" dirty="0">
                <a:solidFill>
                  <a:schemeClr val="tx2"/>
                </a:solidFill>
                <a:latin typeface="Open Sans" pitchFamily="34" charset="0"/>
              </a:rPr>
              <a:t>The main RFI is the impact of base and user stations of mobile operators.</a:t>
            </a:r>
            <a:endParaRPr lang="ru-RU" b="1" dirty="0">
              <a:latin typeface="Open Sans" pitchFamily="34" charset="0"/>
            </a:endParaRPr>
          </a:p>
        </p:txBody>
      </p:sp>
      <p:sp>
        <p:nvSpPr>
          <p:cNvPr id="36873" name="Rectangle 10"/>
          <p:cNvSpPr>
            <a:spLocks noChangeArrowheads="1"/>
          </p:cNvSpPr>
          <p:nvPr/>
        </p:nvSpPr>
        <p:spPr bwMode="auto">
          <a:xfrm>
            <a:off x="419418" y="1772816"/>
            <a:ext cx="7921625" cy="366712"/>
          </a:xfrm>
          <a:prstGeom prst="rect">
            <a:avLst/>
          </a:prstGeom>
          <a:noFill/>
          <a:ln w="9525">
            <a:noFill/>
            <a:miter lim="800000"/>
            <a:headEnd/>
            <a:tailEnd/>
          </a:ln>
        </p:spPr>
        <p:txBody>
          <a:bodyPr wrap="none">
            <a:spAutoFit/>
          </a:bodyPr>
          <a:lstStyle/>
          <a:p>
            <a:r>
              <a:rPr lang="en-US" dirty="0">
                <a:latin typeface="Open Sans" pitchFamily="34" charset="0"/>
              </a:rPr>
              <a:t>Searching for EMC disturbers near observatories using a radio telescope:</a:t>
            </a:r>
            <a:endParaRPr lang="ru-RU" dirty="0">
              <a:latin typeface="Open Sans" pitchFamily="34" charset="0"/>
            </a:endParaRPr>
          </a:p>
        </p:txBody>
      </p:sp>
      <p:pic>
        <p:nvPicPr>
          <p:cNvPr id="36874" name="Picture 13"/>
          <p:cNvPicPr>
            <a:picLocks noChangeAspect="1" noChangeArrowheads="1"/>
          </p:cNvPicPr>
          <p:nvPr/>
        </p:nvPicPr>
        <p:blipFill>
          <a:blip r:embed="rId4"/>
          <a:srcRect/>
          <a:stretch>
            <a:fillRect/>
          </a:stretch>
        </p:blipFill>
        <p:spPr bwMode="auto">
          <a:xfrm>
            <a:off x="2844800" y="2266588"/>
            <a:ext cx="2808287" cy="1758950"/>
          </a:xfrm>
          <a:prstGeom prst="rect">
            <a:avLst/>
          </a:prstGeom>
          <a:noFill/>
          <a:ln w="9525">
            <a:noFill/>
            <a:miter lim="800000"/>
            <a:headEnd/>
            <a:tailEnd/>
          </a:ln>
        </p:spPr>
      </p:pic>
      <p:sp>
        <p:nvSpPr>
          <p:cNvPr id="36875" name="Rectangle 14"/>
          <p:cNvSpPr>
            <a:spLocks noChangeArrowheads="1"/>
          </p:cNvSpPr>
          <p:nvPr/>
        </p:nvSpPr>
        <p:spPr bwMode="auto">
          <a:xfrm>
            <a:off x="180975" y="4138250"/>
            <a:ext cx="2449512" cy="942975"/>
          </a:xfrm>
          <a:prstGeom prst="rect">
            <a:avLst/>
          </a:prstGeom>
          <a:noFill/>
          <a:ln w="9525">
            <a:noFill/>
            <a:miter lim="800000"/>
            <a:headEnd/>
            <a:tailEnd/>
          </a:ln>
        </p:spPr>
        <p:txBody>
          <a:bodyPr>
            <a:spAutoFit/>
          </a:bodyPr>
          <a:lstStyle/>
          <a:p>
            <a:r>
              <a:rPr lang="en-US" sz="1400" b="1">
                <a:latin typeface="Open Sans" pitchFamily="34" charset="0"/>
              </a:rPr>
              <a:t>1. We register an EMC problems in a certain direction (“Krasnoe lake” resort) </a:t>
            </a:r>
            <a:endParaRPr lang="ru-RU" sz="1400" b="1">
              <a:latin typeface="Open Sans" pitchFamily="34" charset="0"/>
            </a:endParaRPr>
          </a:p>
        </p:txBody>
      </p:sp>
      <p:graphicFrame>
        <p:nvGraphicFramePr>
          <p:cNvPr id="35004" name="Group 188"/>
          <p:cNvGraphicFramePr>
            <a:graphicFrameLocks noGrp="1"/>
          </p:cNvGraphicFramePr>
          <p:nvPr>
            <p:extLst>
              <p:ext uri="{D42A27DB-BD31-4B8C-83A1-F6EECF244321}">
                <p14:modId xmlns:p14="http://schemas.microsoft.com/office/powerpoint/2010/main" val="3838813674"/>
              </p:ext>
            </p:extLst>
          </p:nvPr>
        </p:nvGraphicFramePr>
        <p:xfrm>
          <a:off x="5726112" y="2339613"/>
          <a:ext cx="3311525" cy="1617980"/>
        </p:xfrm>
        <a:graphic>
          <a:graphicData uri="http://schemas.openxmlformats.org/drawingml/2006/table">
            <a:tbl>
              <a:tblPr/>
              <a:tblGrid>
                <a:gridCol w="576263"/>
                <a:gridCol w="576262"/>
                <a:gridCol w="719138"/>
                <a:gridCol w="647700"/>
                <a:gridCol w="792162"/>
              </a:tblGrid>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Base station</a:t>
                      </a: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Center Frequency (</a:t>
                      </a: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a:t>
                      </a: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Hz)</a:t>
                      </a:r>
                      <a:endParaRPr kumimoji="0" lang="en-US"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a:t>
                      </a: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ru-RU" sz="900" b="0" i="0" u="none" strike="noStrike" cap="none" normalizeH="0" baseline="0" smtClean="0">
                          <a:ln>
                            <a:noFill/>
                          </a:ln>
                          <a:solidFill>
                            <a:srgbClr val="222222"/>
                          </a:solidFill>
                          <a:effectLst/>
                          <a:latin typeface="Times New Roman" pitchFamily="18" charset="0"/>
                          <a:ea typeface="Calibri" pitchFamily="34" charset="0"/>
                          <a:cs typeface="Times New Roman" pitchFamily="18" charset="0"/>
                        </a:rPr>
                        <a:t>EIRP</a:t>
                      </a: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Registered</a:t>
                      </a: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dBW</a:t>
                      </a: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a:t>
                      </a: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ru-RU" sz="900" b="0" i="0" u="none" strike="noStrike" cap="none" normalizeH="0" baseline="0" smtClean="0">
                          <a:ln>
                            <a:noFill/>
                          </a:ln>
                          <a:solidFill>
                            <a:srgbClr val="222222"/>
                          </a:solidFill>
                          <a:effectLst/>
                          <a:latin typeface="Times New Roman" pitchFamily="18" charset="0"/>
                          <a:ea typeface="Calibri" pitchFamily="34" charset="0"/>
                          <a:cs typeface="Times New Roman" pitchFamily="18" charset="0"/>
                        </a:rPr>
                        <a:t>EIRP</a:t>
                      </a: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Measured </a:t>
                      </a: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dBW</a:t>
                      </a: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Mobile </a:t>
                      </a:r>
                      <a:endPar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809625" algn="l"/>
                        </a:tabLst>
                      </a:pP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operator</a:t>
                      </a:r>
                      <a:endParaRPr kumimoji="0" lang="en-US" sz="9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16464</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2157,6</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-12,5</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ru-RU" sz="9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5,24</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VympelKom</a:t>
                      </a:r>
                      <a:endParaRPr kumimoji="0" lang="en-US"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2162,6</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ru-RU" sz="9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7,94</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470372</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2137,4</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19,33</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0,28</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MegaFon</a:t>
                      </a:r>
                      <a:endParaRPr kumimoji="0" lang="en-US"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78-1447</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2142,6</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ru-RU"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-16,00</a:t>
                      </a:r>
                      <a:endParaRPr kumimoji="0" lang="ru-RU"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off</a:t>
                      </a:r>
                      <a:endParaRPr kumimoji="0" lang="en-US"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09625" algn="l"/>
                        </a:tabLst>
                      </a:pPr>
                      <a:r>
                        <a:rPr kumimoji="0" lang="en-US" sz="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MTS</a:t>
                      </a:r>
                      <a:endParaRPr kumimoji="0" lang="en-US" sz="9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913" name="Rectangle 189"/>
          <p:cNvSpPr>
            <a:spLocks noChangeArrowheads="1"/>
          </p:cNvSpPr>
          <p:nvPr/>
        </p:nvSpPr>
        <p:spPr bwMode="auto">
          <a:xfrm>
            <a:off x="5942012" y="4139838"/>
            <a:ext cx="2952750" cy="792162"/>
          </a:xfrm>
          <a:prstGeom prst="rect">
            <a:avLst/>
          </a:prstGeom>
          <a:noFill/>
          <a:ln w="9525">
            <a:noFill/>
            <a:miter lim="800000"/>
            <a:headEnd/>
            <a:tailEnd/>
          </a:ln>
        </p:spPr>
        <p:txBody>
          <a:bodyPr>
            <a:spAutoFit/>
          </a:bodyPr>
          <a:lstStyle/>
          <a:p>
            <a:r>
              <a:rPr lang="en-US" sz="1400" b="1">
                <a:latin typeface="Open Sans" pitchFamily="34" charset="0"/>
              </a:rPr>
              <a:t>3. </a:t>
            </a:r>
            <a:r>
              <a:rPr lang="en-US" sz="1400" b="1"/>
              <a:t>Measurement of radiation power of base stations.</a:t>
            </a:r>
            <a:r>
              <a:rPr lang="en-US" sz="1400" b="1">
                <a:latin typeface="Open Sans" pitchFamily="34" charset="0"/>
              </a:rPr>
              <a:t> </a:t>
            </a:r>
            <a:r>
              <a:rPr lang="en-US" sz="1400" b="1"/>
              <a:t>Detection of the RFI source.</a:t>
            </a:r>
            <a:r>
              <a:rPr lang="en-US"/>
              <a:t> </a:t>
            </a:r>
            <a:endParaRPr lang="ru-RU"/>
          </a:p>
        </p:txBody>
      </p:sp>
      <p:sp>
        <p:nvSpPr>
          <p:cNvPr id="36914" name="Rectangle 190"/>
          <p:cNvSpPr>
            <a:spLocks noChangeArrowheads="1"/>
          </p:cNvSpPr>
          <p:nvPr/>
        </p:nvSpPr>
        <p:spPr bwMode="auto">
          <a:xfrm>
            <a:off x="3854029" y="5301208"/>
            <a:ext cx="4481785" cy="923330"/>
          </a:xfrm>
          <a:prstGeom prst="rect">
            <a:avLst/>
          </a:prstGeom>
          <a:noFill/>
          <a:ln w="9525">
            <a:noFill/>
            <a:miter lim="800000"/>
            <a:headEnd/>
            <a:tailEnd/>
          </a:ln>
        </p:spPr>
        <p:txBody>
          <a:bodyPr wrap="square">
            <a:spAutoFit/>
          </a:bodyPr>
          <a:lstStyle/>
          <a:p>
            <a:pPr algn="ctr"/>
            <a:r>
              <a:rPr lang="en-US" sz="1600" b="1" dirty="0">
                <a:solidFill>
                  <a:srgbClr val="FF0000"/>
                </a:solidFill>
                <a:latin typeface="Open Sans" pitchFamily="34" charset="0"/>
              </a:rPr>
              <a:t>4.</a:t>
            </a:r>
            <a:r>
              <a:rPr lang="en-US" sz="1400" b="1" dirty="0">
                <a:solidFill>
                  <a:srgbClr val="FF0000"/>
                </a:solidFill>
                <a:latin typeface="Open Sans" pitchFamily="34" charset="0"/>
              </a:rPr>
              <a:t> </a:t>
            </a:r>
            <a:r>
              <a:rPr lang="en-US" b="1" dirty="0">
                <a:solidFill>
                  <a:srgbClr val="FF0000"/>
                </a:solidFill>
              </a:rPr>
              <a:t>State Radio Frequency Center gives an order to a mobile operator to reduce the base station's power and pay a fine</a:t>
            </a:r>
            <a:endParaRPr lang="ru-RU" b="1" dirty="0">
              <a:solidFill>
                <a:srgbClr val="FF0000"/>
              </a:solidFill>
            </a:endParaRPr>
          </a:p>
        </p:txBody>
      </p:sp>
      <p:pic>
        <p:nvPicPr>
          <p:cNvPr id="36915" name="Picture 191"/>
          <p:cNvPicPr>
            <a:picLocks noChangeAspect="1" noChangeArrowheads="1"/>
          </p:cNvPicPr>
          <p:nvPr/>
        </p:nvPicPr>
        <p:blipFill>
          <a:blip r:embed="rId5"/>
          <a:srcRect/>
          <a:stretch>
            <a:fillRect/>
          </a:stretch>
        </p:blipFill>
        <p:spPr bwMode="auto">
          <a:xfrm>
            <a:off x="325437" y="2195150"/>
            <a:ext cx="2232025" cy="1798638"/>
          </a:xfrm>
          <a:prstGeom prst="rect">
            <a:avLst/>
          </a:prstGeom>
          <a:noFill/>
          <a:ln w="9525">
            <a:noFill/>
            <a:miter lim="800000"/>
            <a:headEnd/>
            <a:tailEnd/>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4899933"/>
            <a:ext cx="2032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76" name="Rectangle 15"/>
          <p:cNvSpPr>
            <a:spLocks noChangeArrowheads="1"/>
          </p:cNvSpPr>
          <p:nvPr/>
        </p:nvSpPr>
        <p:spPr bwMode="auto">
          <a:xfrm>
            <a:off x="2773362" y="4139838"/>
            <a:ext cx="2952750" cy="942975"/>
          </a:xfrm>
          <a:prstGeom prst="rect">
            <a:avLst/>
          </a:prstGeom>
          <a:noFill/>
          <a:ln w="9525">
            <a:noFill/>
            <a:miter lim="800000"/>
            <a:headEnd/>
            <a:tailEnd/>
          </a:ln>
        </p:spPr>
        <p:txBody>
          <a:bodyPr>
            <a:spAutoFit/>
          </a:bodyPr>
          <a:lstStyle/>
          <a:p>
            <a:r>
              <a:rPr lang="en-US" sz="1400" b="1" dirty="0">
                <a:latin typeface="Open Sans" pitchFamily="34" charset="0"/>
              </a:rPr>
              <a:t>2. RF spectrum  regulation service</a:t>
            </a:r>
            <a:r>
              <a:rPr lang="ru-RU" sz="1400" b="1" dirty="0">
                <a:latin typeface="Open Sans" pitchFamily="34" charset="0"/>
              </a:rPr>
              <a:t> </a:t>
            </a:r>
            <a:r>
              <a:rPr lang="en-US" sz="1400" b="1" dirty="0">
                <a:latin typeface="Open Sans" pitchFamily="34" charset="0"/>
              </a:rPr>
              <a:t>checks the base stations accordance with the frequency-territorial plan</a:t>
            </a:r>
            <a:endParaRPr lang="ru-RU" sz="1400" b="1" dirty="0">
              <a:latin typeface="Open San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altLang="ru-RU" b="1">
                <a:solidFill>
                  <a:srgbClr val="376092"/>
                </a:solidFill>
                <a:latin typeface="Open Sans" pitchFamily="34" charset="0"/>
                <a:cs typeface="Open Sans" pitchFamily="34" charset="0"/>
              </a:rPr>
              <a:t>RFI Protection</a:t>
            </a:r>
            <a:endParaRPr lang="ru-RU" altLang="ru-RU" b="1">
              <a:solidFill>
                <a:srgbClr val="376092"/>
              </a:solidFill>
              <a:latin typeface="Open Sans" pitchFamily="34" charset="0"/>
              <a:cs typeface="Open Sans" pitchFamily="34" charset="0"/>
            </a:endParaRPr>
          </a:p>
        </p:txBody>
      </p:sp>
      <p:sp>
        <p:nvSpPr>
          <p:cNvPr id="38914"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38915"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50FE21EF-3BAD-4071-A848-FA434DC3294A}" type="slidenum">
              <a:rPr lang="ru-RU" sz="1200">
                <a:latin typeface="Calibri" pitchFamily="34" charset="0"/>
              </a:rPr>
              <a:pPr algn="r"/>
              <a:t>13</a:t>
            </a:fld>
            <a:endParaRPr lang="ru-RU" sz="1200">
              <a:latin typeface="Calibri" pitchFamily="34" charset="0"/>
            </a:endParaRPr>
          </a:p>
        </p:txBody>
      </p:sp>
      <p:pic>
        <p:nvPicPr>
          <p:cNvPr id="38916"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919" name="Rectangle 8"/>
          <p:cNvSpPr>
            <a:spLocks noChangeArrowheads="1"/>
          </p:cNvSpPr>
          <p:nvPr/>
        </p:nvSpPr>
        <p:spPr bwMode="auto">
          <a:xfrm>
            <a:off x="0" y="981075"/>
            <a:ext cx="9144000" cy="366713"/>
          </a:xfrm>
          <a:prstGeom prst="rect">
            <a:avLst/>
          </a:prstGeom>
          <a:noFill/>
          <a:ln w="9525">
            <a:noFill/>
            <a:miter lim="800000"/>
            <a:headEnd/>
            <a:tailEnd/>
          </a:ln>
        </p:spPr>
        <p:txBody>
          <a:bodyPr anchor="ctr">
            <a:spAutoFit/>
          </a:bodyPr>
          <a:lstStyle/>
          <a:p>
            <a:pPr algn="ctr"/>
            <a:r>
              <a:rPr lang="en-US" b="1">
                <a:solidFill>
                  <a:srgbClr val="FF0000"/>
                </a:solidFill>
                <a:latin typeface="Open Sans" pitchFamily="34" charset="0"/>
              </a:rPr>
              <a:t>Interaction with the state RF spectrum  regulation services</a:t>
            </a:r>
            <a:r>
              <a:rPr lang="ru-RU" b="1">
                <a:solidFill>
                  <a:srgbClr val="FF0000"/>
                </a:solidFill>
                <a:latin typeface="Open Sans" pitchFamily="34" charset="0"/>
              </a:rPr>
              <a:t> </a:t>
            </a:r>
            <a:endParaRPr lang="ru-RU">
              <a:solidFill>
                <a:srgbClr val="FF0000"/>
              </a:solidFill>
              <a:latin typeface="Open Sans" pitchFamily="34" charset="0"/>
            </a:endParaRPr>
          </a:p>
        </p:txBody>
      </p:sp>
      <p:sp>
        <p:nvSpPr>
          <p:cNvPr id="38920" name="Rectangle 9"/>
          <p:cNvSpPr>
            <a:spLocks noChangeArrowheads="1"/>
          </p:cNvSpPr>
          <p:nvPr/>
        </p:nvSpPr>
        <p:spPr bwMode="auto">
          <a:xfrm>
            <a:off x="250825" y="1484313"/>
            <a:ext cx="8532813" cy="1190625"/>
          </a:xfrm>
          <a:prstGeom prst="rect">
            <a:avLst/>
          </a:prstGeom>
          <a:noFill/>
          <a:ln w="9525">
            <a:noFill/>
            <a:miter lim="800000"/>
            <a:headEnd/>
            <a:tailEnd/>
          </a:ln>
        </p:spPr>
        <p:txBody>
          <a:bodyPr>
            <a:spAutoFit/>
          </a:bodyPr>
          <a:lstStyle/>
          <a:p>
            <a:pPr>
              <a:buFontTx/>
              <a:buChar char="•"/>
            </a:pPr>
            <a:r>
              <a:rPr lang="en-US" b="1">
                <a:solidFill>
                  <a:schemeClr val="tx2"/>
                </a:solidFill>
                <a:latin typeface="Open Sans" pitchFamily="34" charset="0"/>
              </a:rPr>
              <a:t> Mobile operators are required to perform tests with a radio telescope when installing or change power of base stations at a distance of 40 km from the observatory. </a:t>
            </a:r>
          </a:p>
          <a:p>
            <a:pPr>
              <a:buFontTx/>
              <a:buChar char="•"/>
            </a:pPr>
            <a:r>
              <a:rPr lang="en-US" b="1">
                <a:solidFill>
                  <a:schemeClr val="tx2"/>
                </a:solidFill>
                <a:latin typeface="Open Sans" pitchFamily="34" charset="0"/>
              </a:rPr>
              <a:t> The power level of the base station is coordinated with the IAA RAS</a:t>
            </a:r>
            <a:endParaRPr lang="ru-RU" b="1">
              <a:solidFill>
                <a:schemeClr val="tx2"/>
              </a:solidFill>
              <a:latin typeface="Open Sans" pitchFamily="34" charset="0"/>
            </a:endParaRPr>
          </a:p>
        </p:txBody>
      </p:sp>
      <p:pic>
        <p:nvPicPr>
          <p:cNvPr id="38921" name="Picture 54"/>
          <p:cNvPicPr>
            <a:picLocks noChangeAspect="1" noChangeArrowheads="1"/>
          </p:cNvPicPr>
          <p:nvPr/>
        </p:nvPicPr>
        <p:blipFill>
          <a:blip r:embed="rId4"/>
          <a:srcRect/>
          <a:stretch>
            <a:fillRect/>
          </a:stretch>
        </p:blipFill>
        <p:spPr bwMode="auto">
          <a:xfrm>
            <a:off x="323850" y="3068638"/>
            <a:ext cx="3816350" cy="2228850"/>
          </a:xfrm>
          <a:prstGeom prst="rect">
            <a:avLst/>
          </a:prstGeom>
          <a:noFill/>
          <a:ln w="9525">
            <a:noFill/>
            <a:miter lim="800000"/>
            <a:headEnd/>
            <a:tailEnd/>
          </a:ln>
        </p:spPr>
      </p:pic>
      <p:pic>
        <p:nvPicPr>
          <p:cNvPr id="38922" name="Picture 55"/>
          <p:cNvPicPr>
            <a:picLocks noChangeAspect="1" noChangeArrowheads="1"/>
          </p:cNvPicPr>
          <p:nvPr/>
        </p:nvPicPr>
        <p:blipFill>
          <a:blip r:embed="rId5"/>
          <a:srcRect/>
          <a:stretch>
            <a:fillRect/>
          </a:stretch>
        </p:blipFill>
        <p:spPr bwMode="auto">
          <a:xfrm>
            <a:off x="4500563" y="2924175"/>
            <a:ext cx="4286250" cy="2401888"/>
          </a:xfrm>
          <a:prstGeom prst="rect">
            <a:avLst/>
          </a:prstGeom>
          <a:noFill/>
          <a:ln w="9525">
            <a:noFill/>
            <a:miter lim="800000"/>
            <a:headEnd/>
            <a:tailEnd/>
          </a:ln>
        </p:spPr>
      </p:pic>
      <p:sp>
        <p:nvSpPr>
          <p:cNvPr id="38923" name="Rectangle 21"/>
          <p:cNvSpPr>
            <a:spLocks noChangeArrowheads="1"/>
          </p:cNvSpPr>
          <p:nvPr/>
        </p:nvSpPr>
        <p:spPr bwMode="auto">
          <a:xfrm>
            <a:off x="6227763" y="5516563"/>
            <a:ext cx="1260475" cy="339725"/>
          </a:xfrm>
          <a:prstGeom prst="rect">
            <a:avLst/>
          </a:prstGeom>
          <a:noFill/>
          <a:ln w="9525">
            <a:noFill/>
            <a:miter lim="800000"/>
            <a:headEnd/>
            <a:tailEnd/>
          </a:ln>
        </p:spPr>
        <p:txBody>
          <a:bodyPr>
            <a:spAutoFit/>
          </a:bodyPr>
          <a:lstStyle/>
          <a:p>
            <a:pPr algn="ctr" eaLnBrk="0" hangingPunct="0">
              <a:lnSpc>
                <a:spcPct val="90000"/>
              </a:lnSpc>
            </a:pPr>
            <a:r>
              <a:rPr lang="en-US" b="1">
                <a:solidFill>
                  <a:schemeClr val="tx2"/>
                </a:solidFill>
                <a:latin typeface="Verdana" pitchFamily="34" charset="0"/>
              </a:rPr>
              <a:t>Svetloe</a:t>
            </a:r>
            <a:endParaRPr lang="ru-RU" b="1">
              <a:solidFill>
                <a:schemeClr val="tx2"/>
              </a:solidFill>
              <a:latin typeface="Verdana" pitchFamily="34" charset="0"/>
            </a:endParaRPr>
          </a:p>
        </p:txBody>
      </p:sp>
      <p:sp>
        <p:nvSpPr>
          <p:cNvPr id="38924" name="Rectangle 21"/>
          <p:cNvSpPr>
            <a:spLocks noChangeArrowheads="1"/>
          </p:cNvSpPr>
          <p:nvPr/>
        </p:nvSpPr>
        <p:spPr bwMode="auto">
          <a:xfrm>
            <a:off x="900113" y="5516563"/>
            <a:ext cx="2447925" cy="339725"/>
          </a:xfrm>
          <a:prstGeom prst="rect">
            <a:avLst/>
          </a:prstGeom>
          <a:noFill/>
          <a:ln w="9525">
            <a:noFill/>
            <a:miter lim="800000"/>
            <a:headEnd/>
            <a:tailEnd/>
          </a:ln>
        </p:spPr>
        <p:txBody>
          <a:bodyPr>
            <a:spAutoFit/>
          </a:bodyPr>
          <a:lstStyle/>
          <a:p>
            <a:pPr algn="ctr" eaLnBrk="0" hangingPunct="0">
              <a:lnSpc>
                <a:spcPct val="90000"/>
              </a:lnSpc>
            </a:pPr>
            <a:r>
              <a:rPr lang="en-US" b="1">
                <a:solidFill>
                  <a:schemeClr val="tx2"/>
                </a:solidFill>
                <a:latin typeface="Verdana" pitchFamily="34" charset="0"/>
              </a:rPr>
              <a:t>Zelenchukskaya</a:t>
            </a:r>
            <a:r>
              <a:rPr lang="ru-RU">
                <a:solidFill>
                  <a:schemeClr val="tx2"/>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b="1">
                <a:solidFill>
                  <a:schemeClr val="tx2"/>
                </a:solidFill>
                <a:latin typeface="Open Sans" pitchFamily="34" charset="0"/>
              </a:rPr>
              <a:t>Conclusion</a:t>
            </a:r>
            <a:endParaRPr lang="ru-RU" altLang="ru-RU" b="1">
              <a:solidFill>
                <a:schemeClr val="tx2"/>
              </a:solidFill>
              <a:latin typeface="Open Sans" pitchFamily="34" charset="0"/>
            </a:endParaRPr>
          </a:p>
        </p:txBody>
      </p:sp>
      <p:sp>
        <p:nvSpPr>
          <p:cNvPr id="40962"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dirty="0" err="1">
                <a:solidFill>
                  <a:schemeClr val="accent2"/>
                </a:solidFill>
                <a:latin typeface="Open Sans" pitchFamily="34" charset="0"/>
              </a:rPr>
              <a:t>Detection</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and</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measurement</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of</a:t>
            </a:r>
            <a:r>
              <a:rPr lang="ru-RU" sz="1000" i="1" dirty="0">
                <a:solidFill>
                  <a:schemeClr val="accent2"/>
                </a:solidFill>
                <a:latin typeface="Open Sans" pitchFamily="34" charset="0"/>
              </a:rPr>
              <a:t> RFI </a:t>
            </a:r>
            <a:r>
              <a:rPr lang="ru-RU" sz="1000" i="1" dirty="0" err="1">
                <a:solidFill>
                  <a:schemeClr val="accent2"/>
                </a:solidFill>
                <a:latin typeface="Open Sans" pitchFamily="34" charset="0"/>
              </a:rPr>
              <a:t>in</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radio</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astronomy</a:t>
            </a:r>
            <a:r>
              <a:rPr lang="ru-RU" sz="1000" dirty="0">
                <a:solidFill>
                  <a:schemeClr val="accent2"/>
                </a:solidFill>
                <a:latin typeface="Open Sans" pitchFamily="34" charset="0"/>
              </a:rPr>
              <a:t> </a:t>
            </a:r>
            <a:r>
              <a:rPr lang="es-ES" sz="1000" dirty="0">
                <a:solidFill>
                  <a:schemeClr val="accent2"/>
                </a:solidFill>
                <a:latin typeface="Open Sans" pitchFamily="34" charset="0"/>
              </a:rPr>
              <a:t>· </a:t>
            </a:r>
            <a:r>
              <a:rPr lang="ru-RU" sz="1000" i="1" dirty="0" err="1">
                <a:solidFill>
                  <a:schemeClr val="accent2"/>
                </a:solidFill>
                <a:latin typeface="Open Sans" pitchFamily="34" charset="0"/>
              </a:rPr>
              <a:t>Yebes</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Observatory</a:t>
            </a:r>
            <a:r>
              <a:rPr lang="ru-RU" sz="1000" i="1" dirty="0">
                <a:solidFill>
                  <a:schemeClr val="accent2"/>
                </a:solidFill>
                <a:latin typeface="Open Sans" pitchFamily="34" charset="0"/>
              </a:rPr>
              <a:t> </a:t>
            </a:r>
            <a:r>
              <a:rPr lang="es-ES" sz="1000" dirty="0">
                <a:solidFill>
                  <a:schemeClr val="accent2"/>
                </a:solidFill>
                <a:latin typeface="Open Sans" pitchFamily="34" charset="0"/>
              </a:rPr>
              <a:t> · </a:t>
            </a:r>
            <a:r>
              <a:rPr lang="ru-RU" sz="1000" i="1" dirty="0">
                <a:solidFill>
                  <a:schemeClr val="accent2"/>
                </a:solidFill>
                <a:latin typeface="Open Sans" pitchFamily="34" charset="0"/>
              </a:rPr>
              <a:t>8-9 </a:t>
            </a:r>
            <a:r>
              <a:rPr lang="ru-RU" sz="1000" i="1" dirty="0" err="1">
                <a:solidFill>
                  <a:schemeClr val="accent2"/>
                </a:solidFill>
                <a:latin typeface="Open Sans" pitchFamily="34" charset="0"/>
              </a:rPr>
              <a:t>June</a:t>
            </a:r>
            <a:r>
              <a:rPr lang="ru-RU" sz="1000" i="1" dirty="0">
                <a:solidFill>
                  <a:schemeClr val="accent2"/>
                </a:solidFill>
                <a:latin typeface="Open Sans" pitchFamily="34" charset="0"/>
              </a:rPr>
              <a:t>, 2017</a:t>
            </a:r>
          </a:p>
        </p:txBody>
      </p:sp>
      <p:sp>
        <p:nvSpPr>
          <p:cNvPr id="40963"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7D6BF219-8540-414D-80F7-4C2C55DF3306}" type="slidenum">
              <a:rPr lang="ru-RU" sz="1200">
                <a:latin typeface="Calibri" pitchFamily="34" charset="0"/>
              </a:rPr>
              <a:pPr algn="r"/>
              <a:t>14</a:t>
            </a:fld>
            <a:endParaRPr lang="ru-RU" sz="1200">
              <a:latin typeface="Calibri" pitchFamily="34" charset="0"/>
            </a:endParaRPr>
          </a:p>
        </p:txBody>
      </p:sp>
      <p:pic>
        <p:nvPicPr>
          <p:cNvPr id="40964"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967" name="Rectangle 9"/>
          <p:cNvSpPr>
            <a:spLocks noChangeArrowheads="1"/>
          </p:cNvSpPr>
          <p:nvPr/>
        </p:nvSpPr>
        <p:spPr bwMode="auto">
          <a:xfrm>
            <a:off x="323850" y="981075"/>
            <a:ext cx="8532813" cy="1466850"/>
          </a:xfrm>
          <a:prstGeom prst="rect">
            <a:avLst/>
          </a:prstGeom>
          <a:noFill/>
          <a:ln w="9525">
            <a:noFill/>
            <a:miter lim="800000"/>
            <a:headEnd/>
            <a:tailEnd/>
          </a:ln>
        </p:spPr>
        <p:txBody>
          <a:bodyPr>
            <a:spAutoFit/>
          </a:bodyPr>
          <a:lstStyle/>
          <a:p>
            <a:pPr>
              <a:lnSpc>
                <a:spcPct val="110000"/>
              </a:lnSpc>
            </a:pPr>
            <a:r>
              <a:rPr lang="en-US" sz="1600" b="1">
                <a:solidFill>
                  <a:schemeClr val="tx2"/>
                </a:solidFill>
                <a:latin typeface="Open Sans" pitchFamily="34" charset="0"/>
              </a:rPr>
              <a:t>For the RFI mitigation </a:t>
            </a:r>
            <a:r>
              <a:rPr lang="ru-RU" sz="1600" b="1">
                <a:solidFill>
                  <a:schemeClr val="tx2"/>
                </a:solidFill>
                <a:latin typeface="Open Sans" pitchFamily="34" charset="0"/>
              </a:rPr>
              <a:t>in the </a:t>
            </a:r>
            <a:r>
              <a:rPr lang="en-US" b="1">
                <a:solidFill>
                  <a:schemeClr val="tx2"/>
                </a:solidFill>
              </a:rPr>
              <a:t>IAA RAS</a:t>
            </a:r>
            <a:r>
              <a:rPr lang="en-US"/>
              <a:t> </a:t>
            </a:r>
            <a:r>
              <a:rPr lang="ru-RU" sz="1600" b="1">
                <a:solidFill>
                  <a:schemeClr val="tx2"/>
                </a:solidFill>
                <a:latin typeface="Open Sans" pitchFamily="34" charset="0"/>
              </a:rPr>
              <a:t>observatory</a:t>
            </a:r>
            <a:r>
              <a:rPr lang="en-US" sz="1600" b="1">
                <a:solidFill>
                  <a:schemeClr val="tx2"/>
                </a:solidFill>
                <a:latin typeface="Open Sans" pitchFamily="34" charset="0"/>
              </a:rPr>
              <a:t> the next techniques are used:</a:t>
            </a:r>
            <a:endParaRPr lang="ru-RU" sz="1600" b="1">
              <a:solidFill>
                <a:schemeClr val="tx2"/>
              </a:solidFill>
              <a:latin typeface="Open Sans" pitchFamily="34" charset="0"/>
            </a:endParaRPr>
          </a:p>
          <a:p>
            <a:pPr>
              <a:lnSpc>
                <a:spcPct val="110000"/>
              </a:lnSpc>
              <a:buFontTx/>
              <a:buChar char="•"/>
            </a:pPr>
            <a:r>
              <a:rPr lang="ru-RU" sz="1600" b="1">
                <a:solidFill>
                  <a:schemeClr val="tx2"/>
                </a:solidFill>
              </a:rPr>
              <a:t> </a:t>
            </a:r>
            <a:r>
              <a:rPr lang="ru-RU" sz="1600" b="1">
                <a:solidFill>
                  <a:schemeClr val="tx2"/>
                </a:solidFill>
                <a:latin typeface="Open Sans" pitchFamily="34" charset="0"/>
              </a:rPr>
              <a:t>hardware filtering of zones occupied by powerful narrowband RFI</a:t>
            </a:r>
          </a:p>
          <a:p>
            <a:pPr>
              <a:lnSpc>
                <a:spcPct val="110000"/>
              </a:lnSpc>
              <a:buFontTx/>
              <a:buChar char="•"/>
            </a:pPr>
            <a:r>
              <a:rPr lang="ru-RU" sz="1600" b="1">
                <a:solidFill>
                  <a:schemeClr val="tx2"/>
                </a:solidFill>
              </a:rPr>
              <a:t> </a:t>
            </a:r>
            <a:r>
              <a:rPr lang="en-US" sz="1600" b="1">
                <a:solidFill>
                  <a:schemeClr val="tx2"/>
                </a:solidFill>
                <a:latin typeface="Open Sans" pitchFamily="34" charset="0"/>
              </a:rPr>
              <a:t>specialized hardware software complex for interference filtering</a:t>
            </a:r>
          </a:p>
          <a:p>
            <a:pPr>
              <a:lnSpc>
                <a:spcPct val="110000"/>
              </a:lnSpc>
              <a:buFontTx/>
              <a:buChar char="•"/>
            </a:pPr>
            <a:r>
              <a:rPr lang="ru-RU" sz="1600" b="1">
                <a:solidFill>
                  <a:schemeClr val="tx2"/>
                </a:solidFill>
              </a:rPr>
              <a:t> </a:t>
            </a:r>
            <a:r>
              <a:rPr lang="ru-RU" sz="1600" b="1">
                <a:solidFill>
                  <a:srgbClr val="FF0000"/>
                </a:solidFill>
                <a:latin typeface="Open Sans" pitchFamily="34" charset="0"/>
              </a:rPr>
              <a:t>active interaction with </a:t>
            </a:r>
            <a:r>
              <a:rPr lang="en-US" sz="1600" b="1">
                <a:solidFill>
                  <a:srgbClr val="FF0000"/>
                </a:solidFill>
                <a:latin typeface="Open Sans" pitchFamily="34" charset="0"/>
              </a:rPr>
              <a:t>the state RF spectrum regulation services for troubleshoots EMC problems</a:t>
            </a:r>
            <a:endParaRPr lang="ru-RU" sz="1600" b="1">
              <a:solidFill>
                <a:srgbClr val="FF0000"/>
              </a:solidFill>
              <a:latin typeface="Open Sans" pitchFamily="34" charset="0"/>
            </a:endParaRPr>
          </a:p>
        </p:txBody>
      </p:sp>
      <p:sp>
        <p:nvSpPr>
          <p:cNvPr id="40968" name="Rectangle 20"/>
          <p:cNvSpPr>
            <a:spLocks noChangeArrowheads="1"/>
          </p:cNvSpPr>
          <p:nvPr/>
        </p:nvSpPr>
        <p:spPr bwMode="auto">
          <a:xfrm>
            <a:off x="323850" y="5734050"/>
            <a:ext cx="8569325" cy="641350"/>
          </a:xfrm>
          <a:prstGeom prst="rect">
            <a:avLst/>
          </a:prstGeom>
          <a:noFill/>
          <a:ln w="9525">
            <a:noFill/>
            <a:miter lim="800000"/>
            <a:headEnd/>
            <a:tailEnd/>
          </a:ln>
        </p:spPr>
        <p:txBody>
          <a:bodyPr>
            <a:spAutoFit/>
          </a:bodyPr>
          <a:lstStyle/>
          <a:p>
            <a:pPr algn="ctr"/>
            <a:r>
              <a:rPr lang="en-US" b="1">
                <a:solidFill>
                  <a:srgbClr val="FF0000"/>
                </a:solidFill>
              </a:rPr>
              <a:t>At the moment we are able to control the RFI situation at “Quasar” Network Observatories</a:t>
            </a:r>
            <a:endParaRPr lang="ru-RU" b="1">
              <a:solidFill>
                <a:srgbClr val="FF0000"/>
              </a:solidFill>
            </a:endParaRPr>
          </a:p>
        </p:txBody>
      </p:sp>
      <p:pic>
        <p:nvPicPr>
          <p:cNvPr id="40969" name="Picture 19"/>
          <p:cNvPicPr>
            <a:picLocks noChangeAspect="1" noChangeArrowheads="1"/>
          </p:cNvPicPr>
          <p:nvPr/>
        </p:nvPicPr>
        <p:blipFill>
          <a:blip r:embed="rId4"/>
          <a:srcRect/>
          <a:stretch>
            <a:fillRect/>
          </a:stretch>
        </p:blipFill>
        <p:spPr bwMode="auto">
          <a:xfrm>
            <a:off x="6011863" y="2565400"/>
            <a:ext cx="2525712" cy="1824038"/>
          </a:xfrm>
          <a:prstGeom prst="rect">
            <a:avLst/>
          </a:prstGeom>
          <a:noFill/>
          <a:ln w="9525">
            <a:noFill/>
            <a:miter lim="800000"/>
            <a:headEnd/>
            <a:tailEnd/>
          </a:ln>
        </p:spPr>
      </p:pic>
      <p:pic>
        <p:nvPicPr>
          <p:cNvPr id="40970" name="Рисунок 22"/>
          <p:cNvPicPr>
            <a:picLocks noChangeAspect="1" noChangeArrowheads="1"/>
          </p:cNvPicPr>
          <p:nvPr/>
        </p:nvPicPr>
        <p:blipFill>
          <a:blip r:embed="rId5"/>
          <a:srcRect/>
          <a:stretch>
            <a:fillRect/>
          </a:stretch>
        </p:blipFill>
        <p:spPr bwMode="auto">
          <a:xfrm>
            <a:off x="3132138" y="2781300"/>
            <a:ext cx="2592387" cy="1584325"/>
          </a:xfrm>
          <a:prstGeom prst="rect">
            <a:avLst/>
          </a:prstGeom>
          <a:noFill/>
          <a:ln w="9525">
            <a:noFill/>
            <a:miter lim="800000"/>
            <a:headEnd/>
            <a:tailEnd/>
          </a:ln>
        </p:spPr>
      </p:pic>
      <p:pic>
        <p:nvPicPr>
          <p:cNvPr id="40971" name="Picture 23"/>
          <p:cNvPicPr>
            <a:picLocks noChangeAspect="1" noChangeArrowheads="1"/>
          </p:cNvPicPr>
          <p:nvPr/>
        </p:nvPicPr>
        <p:blipFill>
          <a:blip r:embed="rId6"/>
          <a:srcRect/>
          <a:stretch>
            <a:fillRect/>
          </a:stretch>
        </p:blipFill>
        <p:spPr bwMode="auto">
          <a:xfrm>
            <a:off x="323850" y="2781300"/>
            <a:ext cx="2519363" cy="1549400"/>
          </a:xfrm>
          <a:prstGeom prst="rect">
            <a:avLst/>
          </a:prstGeom>
          <a:noFill/>
          <a:ln w="9525">
            <a:noFill/>
            <a:miter lim="800000"/>
            <a:headEnd/>
            <a:tailEnd/>
          </a:ln>
        </p:spPr>
      </p:pic>
      <p:sp>
        <p:nvSpPr>
          <p:cNvPr id="40972" name="Rectangle 161"/>
          <p:cNvSpPr>
            <a:spLocks noChangeArrowheads="1"/>
          </p:cNvSpPr>
          <p:nvPr/>
        </p:nvSpPr>
        <p:spPr bwMode="auto">
          <a:xfrm>
            <a:off x="3419475" y="5084763"/>
            <a:ext cx="1511300" cy="304800"/>
          </a:xfrm>
          <a:prstGeom prst="rect">
            <a:avLst/>
          </a:prstGeom>
          <a:noFill/>
          <a:ln w="9525">
            <a:noFill/>
            <a:miter lim="800000"/>
            <a:headEnd/>
            <a:tailEnd/>
          </a:ln>
        </p:spPr>
        <p:txBody>
          <a:bodyPr>
            <a:spAutoFit/>
          </a:bodyPr>
          <a:lstStyle/>
          <a:p>
            <a:pPr algn="ctr" eaLnBrk="0" hangingPunct="0"/>
            <a:r>
              <a:rPr lang="en-US" altLang="ru-RU" sz="1400" b="1">
                <a:solidFill>
                  <a:srgbClr val="376092"/>
                </a:solidFill>
              </a:rPr>
              <a:t>Svetloe S-band</a:t>
            </a:r>
            <a:endParaRPr lang="ru-RU" altLang="ru-RU" sz="1400" b="1">
              <a:solidFill>
                <a:srgbClr val="376092"/>
              </a:solidFill>
            </a:endParaRPr>
          </a:p>
        </p:txBody>
      </p:sp>
      <p:sp>
        <p:nvSpPr>
          <p:cNvPr id="40973" name="Rectangle 161"/>
          <p:cNvSpPr>
            <a:spLocks noChangeArrowheads="1"/>
          </p:cNvSpPr>
          <p:nvPr/>
        </p:nvSpPr>
        <p:spPr bwMode="auto">
          <a:xfrm>
            <a:off x="179388" y="4365625"/>
            <a:ext cx="2771775" cy="730250"/>
          </a:xfrm>
          <a:prstGeom prst="rect">
            <a:avLst/>
          </a:prstGeom>
          <a:noFill/>
          <a:ln w="9525">
            <a:noFill/>
            <a:miter lim="800000"/>
            <a:headEnd/>
            <a:tailEnd/>
          </a:ln>
        </p:spPr>
        <p:txBody>
          <a:bodyPr>
            <a:spAutoFit/>
          </a:bodyPr>
          <a:lstStyle/>
          <a:p>
            <a:pPr algn="ctr" eaLnBrk="0" hangingPunct="0"/>
            <a:r>
              <a:rPr lang="en-US" altLang="ru-RU" sz="1400" b="1">
                <a:solidFill>
                  <a:schemeClr val="accent2"/>
                </a:solidFill>
              </a:rPr>
              <a:t>2014</a:t>
            </a:r>
            <a:endParaRPr lang="ru-RU" altLang="ru-RU" sz="1400" b="1">
              <a:solidFill>
                <a:schemeClr val="accent2"/>
              </a:solidFill>
            </a:endParaRPr>
          </a:p>
          <a:p>
            <a:r>
              <a:rPr lang="ru-RU" altLang="ru-RU" sz="1400" b="1">
                <a:solidFill>
                  <a:schemeClr val="accent2"/>
                </a:solidFill>
              </a:rPr>
              <a:t>(</a:t>
            </a:r>
            <a:r>
              <a:rPr lang="ru-RU" altLang="ru-RU" sz="1400">
                <a:solidFill>
                  <a:schemeClr val="accent2"/>
                </a:solidFill>
              </a:rPr>
              <a:t>intermodulation products bring down the entire S-band receiver</a:t>
            </a:r>
            <a:r>
              <a:rPr lang="ru-RU" altLang="ru-RU" sz="1400" b="1">
                <a:solidFill>
                  <a:schemeClr val="accent2"/>
                </a:solidFill>
              </a:rPr>
              <a:t>)</a:t>
            </a:r>
          </a:p>
        </p:txBody>
      </p:sp>
      <p:sp>
        <p:nvSpPr>
          <p:cNvPr id="40974" name="Rectangle 161"/>
          <p:cNvSpPr>
            <a:spLocks noChangeArrowheads="1"/>
          </p:cNvSpPr>
          <p:nvPr/>
        </p:nvSpPr>
        <p:spPr bwMode="auto">
          <a:xfrm>
            <a:off x="3635375" y="4365625"/>
            <a:ext cx="1511300" cy="304800"/>
          </a:xfrm>
          <a:prstGeom prst="rect">
            <a:avLst/>
          </a:prstGeom>
          <a:noFill/>
          <a:ln w="9525">
            <a:noFill/>
            <a:miter lim="800000"/>
            <a:headEnd/>
            <a:tailEnd/>
          </a:ln>
        </p:spPr>
        <p:txBody>
          <a:bodyPr>
            <a:spAutoFit/>
          </a:bodyPr>
          <a:lstStyle/>
          <a:p>
            <a:pPr algn="ctr" eaLnBrk="0" hangingPunct="0"/>
            <a:r>
              <a:rPr lang="en-US" altLang="ru-RU" sz="1400" b="1">
                <a:solidFill>
                  <a:schemeClr val="accent2"/>
                </a:solidFill>
              </a:rPr>
              <a:t>2015</a:t>
            </a:r>
            <a:endParaRPr lang="ru-RU" altLang="ru-RU" sz="1400" b="1">
              <a:solidFill>
                <a:schemeClr val="accent2"/>
              </a:solidFill>
            </a:endParaRPr>
          </a:p>
        </p:txBody>
      </p:sp>
      <p:sp>
        <p:nvSpPr>
          <p:cNvPr id="40975" name="Rectangle 161"/>
          <p:cNvSpPr>
            <a:spLocks noChangeArrowheads="1"/>
          </p:cNvSpPr>
          <p:nvPr/>
        </p:nvSpPr>
        <p:spPr bwMode="auto">
          <a:xfrm>
            <a:off x="6659563" y="4365625"/>
            <a:ext cx="1511300" cy="304800"/>
          </a:xfrm>
          <a:prstGeom prst="rect">
            <a:avLst/>
          </a:prstGeom>
          <a:noFill/>
          <a:ln w="9525">
            <a:noFill/>
            <a:miter lim="800000"/>
            <a:headEnd/>
            <a:tailEnd/>
          </a:ln>
        </p:spPr>
        <p:txBody>
          <a:bodyPr>
            <a:spAutoFit/>
          </a:bodyPr>
          <a:lstStyle/>
          <a:p>
            <a:pPr algn="ctr" eaLnBrk="0" hangingPunct="0"/>
            <a:r>
              <a:rPr lang="en-US" altLang="ru-RU" sz="1400" b="1">
                <a:solidFill>
                  <a:schemeClr val="accent2"/>
                </a:solidFill>
              </a:rPr>
              <a:t>2016</a:t>
            </a:r>
            <a:endParaRPr lang="ru-RU" altLang="ru-RU" sz="1400" b="1">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DBC0"/>
        </a:solidFill>
        <a:effectLst/>
      </p:bgPr>
    </p:bg>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17209D09-5CB3-4677-A377-9B552B4A72F1}" type="slidenum">
              <a:rPr lang="ru-RU"/>
              <a:pPr>
                <a:defRPr/>
              </a:pPr>
              <a:t>15</a:t>
            </a:fld>
            <a:endParaRPr lang="ru-RU"/>
          </a:p>
        </p:txBody>
      </p:sp>
      <p:sp>
        <p:nvSpPr>
          <p:cNvPr id="43011" name="TextBox 5"/>
          <p:cNvSpPr txBox="1">
            <a:spLocks noChangeArrowheads="1"/>
          </p:cNvSpPr>
          <p:nvPr/>
        </p:nvSpPr>
        <p:spPr bwMode="auto">
          <a:xfrm>
            <a:off x="0" y="0"/>
            <a:ext cx="9144000" cy="6858000"/>
          </a:xfrm>
          <a:prstGeom prst="rect">
            <a:avLst/>
          </a:prstGeom>
          <a:noFill/>
          <a:ln w="9525">
            <a:noFill/>
            <a:miter lim="800000"/>
            <a:headEnd/>
            <a:tailEnd/>
          </a:ln>
        </p:spPr>
        <p:txBody>
          <a:bodyPr lIns="360000" tIns="360000" rIns="360000" bIns="720000" anchor="ctr" anchorCtr="1"/>
          <a:lstStyle/>
          <a:p>
            <a:pPr algn="ctr"/>
            <a:r>
              <a:rPr lang="en-US" altLang="ru-RU" sz="2800" b="1">
                <a:solidFill>
                  <a:srgbClr val="376092"/>
                </a:solidFill>
                <a:latin typeface="Open Sans" pitchFamily="34" charset="0"/>
                <a:cs typeface="Open Sans" pitchFamily="34" charset="0"/>
              </a:rPr>
              <a:t>Thank you</a:t>
            </a:r>
            <a:r>
              <a:rPr lang="ru-RU" altLang="ru-RU" sz="2800" b="1">
                <a:solidFill>
                  <a:srgbClr val="376092"/>
                </a:solidFill>
                <a:latin typeface="Open Sans" pitchFamily="34" charset="0"/>
                <a:cs typeface="Open Sans" pitchFamily="34" charset="0"/>
              </a:rPr>
              <a:t>!</a:t>
            </a:r>
          </a:p>
        </p:txBody>
      </p:sp>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3013" name="Прямоугольник 9"/>
          <p:cNvSpPr>
            <a:spLocks noChangeArrowheads="1"/>
          </p:cNvSpPr>
          <p:nvPr/>
        </p:nvSpPr>
        <p:spPr bwMode="auto">
          <a:xfrm>
            <a:off x="0" y="6497638"/>
            <a:ext cx="9144000" cy="360362"/>
          </a:xfrm>
          <a:prstGeom prst="rect">
            <a:avLst/>
          </a:prstGeom>
          <a:noFill/>
          <a:ln w="9525">
            <a:noFill/>
            <a:miter lim="800000"/>
            <a:headEnd/>
            <a:tailEnd/>
          </a:ln>
        </p:spPr>
        <p:txBody>
          <a:bodyPr anchor="ctr" anchorCtr="1"/>
          <a:lstStyle/>
          <a:p>
            <a:r>
              <a:rPr lang="ru-RU" sz="1000" i="1" dirty="0" err="1">
                <a:solidFill>
                  <a:schemeClr val="accent2"/>
                </a:solidFill>
                <a:latin typeface="Open Sans" pitchFamily="34" charset="0"/>
              </a:rPr>
              <a:t>Detection</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and</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measurement</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of</a:t>
            </a:r>
            <a:r>
              <a:rPr lang="ru-RU" sz="1000" i="1" dirty="0">
                <a:solidFill>
                  <a:schemeClr val="accent2"/>
                </a:solidFill>
                <a:latin typeface="Open Sans" pitchFamily="34" charset="0"/>
              </a:rPr>
              <a:t> RFI </a:t>
            </a:r>
            <a:r>
              <a:rPr lang="ru-RU" sz="1000" i="1" dirty="0" err="1">
                <a:solidFill>
                  <a:schemeClr val="accent2"/>
                </a:solidFill>
                <a:latin typeface="Open Sans" pitchFamily="34" charset="0"/>
              </a:rPr>
              <a:t>in</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radio</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astronomy</a:t>
            </a:r>
            <a:r>
              <a:rPr lang="ru-RU" sz="1000" dirty="0">
                <a:solidFill>
                  <a:schemeClr val="accent2"/>
                </a:solidFill>
                <a:latin typeface="Open Sans" pitchFamily="34" charset="0"/>
              </a:rPr>
              <a:t> </a:t>
            </a:r>
            <a:r>
              <a:rPr lang="es-ES" sz="1000" dirty="0">
                <a:solidFill>
                  <a:schemeClr val="accent2"/>
                </a:solidFill>
                <a:latin typeface="Open Sans" pitchFamily="34" charset="0"/>
              </a:rPr>
              <a:t>· </a:t>
            </a:r>
            <a:r>
              <a:rPr lang="ru-RU" sz="1000" i="1" dirty="0" err="1">
                <a:solidFill>
                  <a:schemeClr val="accent2"/>
                </a:solidFill>
                <a:latin typeface="Open Sans" pitchFamily="34" charset="0"/>
              </a:rPr>
              <a:t>Yebes</a:t>
            </a:r>
            <a:r>
              <a:rPr lang="ru-RU" sz="1000" i="1" dirty="0">
                <a:solidFill>
                  <a:schemeClr val="accent2"/>
                </a:solidFill>
                <a:latin typeface="Open Sans" pitchFamily="34" charset="0"/>
              </a:rPr>
              <a:t> </a:t>
            </a:r>
            <a:r>
              <a:rPr lang="ru-RU" sz="1000" i="1" dirty="0" err="1">
                <a:solidFill>
                  <a:schemeClr val="accent2"/>
                </a:solidFill>
                <a:latin typeface="Open Sans" pitchFamily="34" charset="0"/>
              </a:rPr>
              <a:t>Observatory</a:t>
            </a:r>
            <a:r>
              <a:rPr lang="ru-RU" sz="1000" i="1" dirty="0">
                <a:solidFill>
                  <a:schemeClr val="accent2"/>
                </a:solidFill>
                <a:latin typeface="Open Sans" pitchFamily="34" charset="0"/>
              </a:rPr>
              <a:t> </a:t>
            </a:r>
            <a:r>
              <a:rPr lang="es-ES" sz="1000" dirty="0">
                <a:solidFill>
                  <a:schemeClr val="accent2"/>
                </a:solidFill>
                <a:latin typeface="Open Sans" pitchFamily="34" charset="0"/>
              </a:rPr>
              <a:t> · </a:t>
            </a:r>
            <a:r>
              <a:rPr lang="ru-RU" sz="1000" i="1" dirty="0">
                <a:solidFill>
                  <a:schemeClr val="accent2"/>
                </a:solidFill>
                <a:latin typeface="Open Sans" pitchFamily="34" charset="0"/>
              </a:rPr>
              <a:t>8-9 </a:t>
            </a:r>
            <a:r>
              <a:rPr lang="ru-RU" sz="1000" i="1" dirty="0" err="1">
                <a:solidFill>
                  <a:schemeClr val="accent2"/>
                </a:solidFill>
                <a:latin typeface="Open Sans" pitchFamily="34" charset="0"/>
              </a:rPr>
              <a:t>June</a:t>
            </a:r>
            <a:r>
              <a:rPr lang="ru-RU" sz="1000" i="1" dirty="0">
                <a:solidFill>
                  <a:schemeClr val="accent2"/>
                </a:solidFill>
                <a:latin typeface="Open Sans" pitchFamily="34" charset="0"/>
              </a:rPr>
              <a:t>, </a:t>
            </a:r>
            <a:r>
              <a:rPr lang="ru-RU" sz="1000" i="1" dirty="0" smtClean="0">
                <a:solidFill>
                  <a:schemeClr val="accent2"/>
                </a:solidFill>
                <a:latin typeface="Open Sans" pitchFamily="34" charset="0"/>
              </a:rPr>
              <a:t>2017</a:t>
            </a:r>
            <a:endParaRPr lang="ru-RU" sz="1000" i="1" dirty="0">
              <a:solidFill>
                <a:schemeClr val="accent2"/>
              </a:solidFill>
              <a:latin typeface="Open San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2" descr="rsdb-2008-"/>
          <p:cNvPicPr>
            <a:picLocks noChangeAspect="1" noChangeArrowheads="1"/>
          </p:cNvPicPr>
          <p:nvPr/>
        </p:nvPicPr>
        <p:blipFill>
          <a:blip r:embed="rId3">
            <a:lum bright="-6000" contrast="6000"/>
          </a:blip>
          <a:srcRect/>
          <a:stretch>
            <a:fillRect/>
          </a:stretch>
        </p:blipFill>
        <p:spPr bwMode="auto">
          <a:xfrm>
            <a:off x="0" y="1196975"/>
            <a:ext cx="9132888" cy="5040313"/>
          </a:xfrm>
          <a:prstGeom prst="rect">
            <a:avLst/>
          </a:prstGeom>
          <a:solidFill>
            <a:srgbClr val="DDDDDD"/>
          </a:solidFill>
          <a:ln w="9525">
            <a:noFill/>
            <a:miter lim="800000"/>
            <a:headEnd/>
            <a:tailEnd/>
          </a:ln>
        </p:spPr>
      </p:pic>
      <p:sp>
        <p:nvSpPr>
          <p:cNvPr id="27" name="Номер слайда 5"/>
          <p:cNvSpPr>
            <a:spLocks noGrp="1"/>
          </p:cNvSpPr>
          <p:nvPr>
            <p:ph type="sldNum" sz="quarter" idx="12"/>
          </p:nvPr>
        </p:nvSpPr>
        <p:spPr/>
        <p:txBody>
          <a:bodyPr/>
          <a:lstStyle/>
          <a:p>
            <a:pPr>
              <a:defRPr/>
            </a:pPr>
            <a:fld id="{7E08793A-4666-4328-9734-618E8F9DA689}" type="slidenum">
              <a:rPr lang="ru-RU"/>
              <a:pPr>
                <a:defRPr/>
              </a:pPr>
              <a:t>2</a:t>
            </a:fld>
            <a:endParaRPr lang="ru-RU"/>
          </a:p>
        </p:txBody>
      </p:sp>
      <p:sp>
        <p:nvSpPr>
          <p:cNvPr id="16387"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ru-RU" altLang="ru-RU" b="1"/>
              <a:t>«Quasar» VLBI network</a:t>
            </a:r>
            <a:endParaRPr lang="ru-RU" altLang="ru-RU" b="1">
              <a:solidFill>
                <a:srgbClr val="376092"/>
              </a:solidFill>
              <a:latin typeface="Open Sans" pitchFamily="34" charset="0"/>
              <a:cs typeface="Open Sans" pitchFamily="34" charset="0"/>
            </a:endParaRPr>
          </a:p>
        </p:txBody>
      </p:sp>
      <p:pic>
        <p:nvPicPr>
          <p:cNvPr id="16388" name="Рисунок 4"/>
          <p:cNvPicPr>
            <a:picLocks noChangeAspect="1"/>
          </p:cNvPicPr>
          <p:nvPr/>
        </p:nvPicPr>
        <p:blipFill>
          <a:blip r:embed="rId4"/>
          <a:srcRect/>
          <a:stretch>
            <a:fillRect/>
          </a:stretch>
        </p:blipFill>
        <p:spPr bwMode="auto">
          <a:xfrm>
            <a:off x="8351838" y="179388"/>
            <a:ext cx="593725" cy="541337"/>
          </a:xfrm>
          <a:prstGeom prst="rect">
            <a:avLst/>
          </a:prstGeom>
          <a:noFill/>
          <a:ln w="9525">
            <a:noFill/>
            <a:miter lim="800000"/>
            <a:headEnd/>
            <a:tailEnd/>
          </a:ln>
        </p:spPr>
      </p:pic>
      <p:sp>
        <p:nvSpPr>
          <p:cNvPr id="16389"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Box 8"/>
          <p:cNvSpPr txBox="1">
            <a:spLocks noChangeArrowheads="1"/>
          </p:cNvSpPr>
          <p:nvPr/>
        </p:nvSpPr>
        <p:spPr bwMode="auto">
          <a:xfrm rot="2438008">
            <a:off x="3817938" y="4400550"/>
            <a:ext cx="1096962" cy="320675"/>
          </a:xfrm>
          <a:prstGeom prst="rect">
            <a:avLst/>
          </a:prstGeom>
          <a:noFill/>
          <a:ln w="9525">
            <a:noFill/>
            <a:miter lim="800000"/>
            <a:headEnd/>
            <a:tailEnd/>
          </a:ln>
          <a:effectLst/>
        </p:spPr>
        <p:txBody>
          <a:bodyPr wrap="none">
            <a:spAutoFit/>
          </a:bodyPr>
          <a:lstStyle/>
          <a:p>
            <a:pPr eaLnBrk="0" hangingPunct="0">
              <a:defRPr/>
            </a:pPr>
            <a:r>
              <a:rPr lang="en-US" sz="1500" b="1">
                <a:solidFill>
                  <a:srgbClr val="FF3300"/>
                </a:solidFill>
                <a:effectLst>
                  <a:outerShdw blurRad="38100" dist="38100" dir="2700000" algn="tl">
                    <a:srgbClr val="C0C0C0"/>
                  </a:outerShdw>
                </a:effectLst>
              </a:rPr>
              <a:t>4281.7 km</a:t>
            </a:r>
            <a:endParaRPr lang="ru-RU" sz="1500" b="1">
              <a:solidFill>
                <a:srgbClr val="FF3300"/>
              </a:solidFill>
              <a:effectLst>
                <a:outerShdw blurRad="38100" dist="38100" dir="2700000" algn="tl">
                  <a:srgbClr val="C0C0C0"/>
                </a:outerShdw>
              </a:effectLst>
            </a:endParaRPr>
          </a:p>
        </p:txBody>
      </p:sp>
      <p:sp>
        <p:nvSpPr>
          <p:cNvPr id="18" name="Text Box 9"/>
          <p:cNvSpPr txBox="1">
            <a:spLocks noChangeArrowheads="1"/>
          </p:cNvSpPr>
          <p:nvPr/>
        </p:nvSpPr>
        <p:spPr bwMode="auto">
          <a:xfrm rot="723445">
            <a:off x="2470150" y="5249863"/>
            <a:ext cx="1096963" cy="320675"/>
          </a:xfrm>
          <a:prstGeom prst="rect">
            <a:avLst/>
          </a:prstGeom>
          <a:noFill/>
          <a:ln w="9525">
            <a:noFill/>
            <a:miter lim="800000"/>
            <a:headEnd/>
            <a:tailEnd/>
          </a:ln>
          <a:effectLst/>
        </p:spPr>
        <p:txBody>
          <a:bodyPr wrap="none">
            <a:spAutoFit/>
          </a:bodyPr>
          <a:lstStyle/>
          <a:p>
            <a:pPr eaLnBrk="0" hangingPunct="0">
              <a:defRPr/>
            </a:pPr>
            <a:r>
              <a:rPr lang="en-US" sz="1500" b="1">
                <a:solidFill>
                  <a:srgbClr val="FF3300"/>
                </a:solidFill>
                <a:effectLst>
                  <a:outerShdw blurRad="38100" dist="38100" dir="2700000" algn="tl">
                    <a:srgbClr val="C0C0C0"/>
                  </a:outerShdw>
                </a:effectLst>
              </a:rPr>
              <a:t>4</a:t>
            </a:r>
            <a:r>
              <a:rPr lang="ru-RU" sz="1500" b="1">
                <a:solidFill>
                  <a:srgbClr val="FF3300"/>
                </a:solidFill>
                <a:effectLst>
                  <a:outerShdw blurRad="38100" dist="38100" dir="2700000" algn="tl">
                    <a:srgbClr val="C0C0C0"/>
                  </a:outerShdw>
                </a:effectLst>
              </a:rPr>
              <a:t>404</a:t>
            </a:r>
            <a:r>
              <a:rPr lang="en-US" sz="1500" b="1">
                <a:solidFill>
                  <a:srgbClr val="FF3300"/>
                </a:solidFill>
                <a:effectLst>
                  <a:outerShdw blurRad="38100" dist="38100" dir="2700000" algn="tl">
                    <a:srgbClr val="C0C0C0"/>
                  </a:outerShdw>
                </a:effectLst>
              </a:rPr>
              <a:t>.</a:t>
            </a:r>
            <a:r>
              <a:rPr lang="ru-RU" sz="1500" b="1">
                <a:solidFill>
                  <a:srgbClr val="FF3300"/>
                </a:solidFill>
                <a:effectLst>
                  <a:outerShdw blurRad="38100" dist="38100" dir="2700000" algn="tl">
                    <a:srgbClr val="C0C0C0"/>
                  </a:outerShdw>
                </a:effectLst>
              </a:rPr>
              <a:t>9</a:t>
            </a:r>
            <a:r>
              <a:rPr lang="en-US" sz="1500" b="1">
                <a:solidFill>
                  <a:srgbClr val="FF3300"/>
                </a:solidFill>
                <a:effectLst>
                  <a:outerShdw blurRad="38100" dist="38100" dir="2700000" algn="tl">
                    <a:srgbClr val="C0C0C0"/>
                  </a:outerShdw>
                </a:effectLst>
              </a:rPr>
              <a:t> km</a:t>
            </a:r>
            <a:endParaRPr lang="ru-RU" sz="1500" b="1">
              <a:solidFill>
                <a:srgbClr val="FF3300"/>
              </a:solidFill>
              <a:effectLst>
                <a:outerShdw blurRad="38100" dist="38100" dir="2700000" algn="tl">
                  <a:srgbClr val="C0C0C0"/>
                </a:outerShdw>
              </a:effectLst>
            </a:endParaRPr>
          </a:p>
        </p:txBody>
      </p:sp>
      <p:sp>
        <p:nvSpPr>
          <p:cNvPr id="19" name="Text Box 10"/>
          <p:cNvSpPr txBox="1">
            <a:spLocks noChangeArrowheads="1"/>
          </p:cNvSpPr>
          <p:nvPr/>
        </p:nvSpPr>
        <p:spPr bwMode="auto">
          <a:xfrm rot="17781692">
            <a:off x="799307" y="3240881"/>
            <a:ext cx="1096962" cy="320675"/>
          </a:xfrm>
          <a:prstGeom prst="rect">
            <a:avLst/>
          </a:prstGeom>
          <a:noFill/>
          <a:ln w="9525">
            <a:noFill/>
            <a:miter lim="800000"/>
            <a:headEnd/>
            <a:tailEnd/>
          </a:ln>
          <a:effectLst/>
        </p:spPr>
        <p:txBody>
          <a:bodyPr wrap="none">
            <a:spAutoFit/>
          </a:bodyPr>
          <a:lstStyle/>
          <a:p>
            <a:pPr eaLnBrk="0" hangingPunct="0">
              <a:defRPr/>
            </a:pPr>
            <a:r>
              <a:rPr lang="en-US" sz="1500" b="1">
                <a:solidFill>
                  <a:srgbClr val="FF3300"/>
                </a:solidFill>
                <a:effectLst>
                  <a:outerShdw blurRad="38100" dist="38100" dir="2700000" algn="tl">
                    <a:srgbClr val="C0C0C0"/>
                  </a:outerShdw>
                </a:effectLst>
              </a:rPr>
              <a:t>2</a:t>
            </a:r>
            <a:r>
              <a:rPr lang="ru-RU" sz="1500" b="1">
                <a:solidFill>
                  <a:srgbClr val="FF3300"/>
                </a:solidFill>
                <a:effectLst>
                  <a:outerShdw blurRad="38100" dist="38100" dir="2700000" algn="tl">
                    <a:srgbClr val="C0C0C0"/>
                  </a:outerShdw>
                </a:effectLst>
              </a:rPr>
              <a:t>0</a:t>
            </a:r>
            <a:r>
              <a:rPr lang="en-US" sz="1500" b="1">
                <a:solidFill>
                  <a:srgbClr val="FF3300"/>
                </a:solidFill>
                <a:effectLst>
                  <a:outerShdw blurRad="38100" dist="38100" dir="2700000" algn="tl">
                    <a:srgbClr val="C0C0C0"/>
                  </a:outerShdw>
                </a:effectLst>
              </a:rPr>
              <a:t>1</a:t>
            </a:r>
            <a:r>
              <a:rPr lang="ru-RU" sz="1500" b="1">
                <a:solidFill>
                  <a:srgbClr val="FF3300"/>
                </a:solidFill>
                <a:effectLst>
                  <a:outerShdw blurRad="38100" dist="38100" dir="2700000" algn="tl">
                    <a:srgbClr val="C0C0C0"/>
                  </a:outerShdw>
                </a:effectLst>
              </a:rPr>
              <a:t>4</a:t>
            </a:r>
            <a:r>
              <a:rPr lang="en-US" sz="1500" b="1">
                <a:solidFill>
                  <a:srgbClr val="FF3300"/>
                </a:solidFill>
                <a:effectLst>
                  <a:outerShdw blurRad="38100" dist="38100" dir="2700000" algn="tl">
                    <a:srgbClr val="C0C0C0"/>
                  </a:outerShdw>
                </a:effectLst>
              </a:rPr>
              <a:t>.7 km</a:t>
            </a:r>
            <a:endParaRPr lang="ru-RU" sz="1500" b="1">
              <a:solidFill>
                <a:srgbClr val="FF3300"/>
              </a:solidFill>
              <a:effectLst>
                <a:outerShdw blurRad="38100" dist="38100" dir="2700000" algn="tl">
                  <a:srgbClr val="C0C0C0"/>
                </a:outerShdw>
              </a:effectLst>
            </a:endParaRPr>
          </a:p>
        </p:txBody>
      </p:sp>
      <p:sp>
        <p:nvSpPr>
          <p:cNvPr id="16395" name="Rectangle 21"/>
          <p:cNvSpPr>
            <a:spLocks noChangeArrowheads="1"/>
          </p:cNvSpPr>
          <p:nvPr/>
        </p:nvSpPr>
        <p:spPr bwMode="auto">
          <a:xfrm>
            <a:off x="395288" y="2205038"/>
            <a:ext cx="1260475" cy="339725"/>
          </a:xfrm>
          <a:prstGeom prst="rect">
            <a:avLst/>
          </a:prstGeom>
          <a:noFill/>
          <a:ln w="9525">
            <a:noFill/>
            <a:miter lim="800000"/>
            <a:headEnd/>
            <a:tailEnd/>
          </a:ln>
        </p:spPr>
        <p:txBody>
          <a:bodyPr>
            <a:spAutoFit/>
          </a:bodyPr>
          <a:lstStyle/>
          <a:p>
            <a:pPr algn="ctr" eaLnBrk="0" hangingPunct="0">
              <a:lnSpc>
                <a:spcPct val="90000"/>
              </a:lnSpc>
            </a:pPr>
            <a:r>
              <a:rPr lang="en-US" b="1">
                <a:solidFill>
                  <a:schemeClr val="bg1"/>
                </a:solidFill>
                <a:latin typeface="Verdana" pitchFamily="34" charset="0"/>
              </a:rPr>
              <a:t>Svetloe</a:t>
            </a:r>
            <a:endParaRPr lang="ru-RU" b="1">
              <a:solidFill>
                <a:schemeClr val="bg1"/>
              </a:solidFill>
              <a:latin typeface="Verdana" pitchFamily="34" charset="0"/>
            </a:endParaRPr>
          </a:p>
        </p:txBody>
      </p:sp>
      <p:sp>
        <p:nvSpPr>
          <p:cNvPr id="16396" name="Oval 12"/>
          <p:cNvSpPr>
            <a:spLocks noChangeAspect="1" noChangeArrowheads="1"/>
          </p:cNvSpPr>
          <p:nvPr/>
        </p:nvSpPr>
        <p:spPr bwMode="auto">
          <a:xfrm>
            <a:off x="1546225" y="2254250"/>
            <a:ext cx="247650" cy="220663"/>
          </a:xfrm>
          <a:prstGeom prst="ellipse">
            <a:avLst/>
          </a:prstGeom>
          <a:solidFill>
            <a:srgbClr val="FF0000"/>
          </a:solidFill>
          <a:ln w="9525">
            <a:solidFill>
              <a:schemeClr val="tx1"/>
            </a:solidFill>
            <a:round/>
            <a:headEnd/>
            <a:tailEnd/>
          </a:ln>
        </p:spPr>
        <p:txBody>
          <a:bodyPr wrap="none" anchor="ctr"/>
          <a:lstStyle/>
          <a:p>
            <a:pPr eaLnBrk="0" hangingPunct="0"/>
            <a:endParaRPr lang="ru-RU" altLang="ru-RU"/>
          </a:p>
        </p:txBody>
      </p:sp>
      <p:sp>
        <p:nvSpPr>
          <p:cNvPr id="16397" name="Oval 11"/>
          <p:cNvSpPr>
            <a:spLocks noChangeAspect="1" noChangeArrowheads="1"/>
          </p:cNvSpPr>
          <p:nvPr/>
        </p:nvSpPr>
        <p:spPr bwMode="auto">
          <a:xfrm>
            <a:off x="5403850" y="5576888"/>
            <a:ext cx="247650" cy="219075"/>
          </a:xfrm>
          <a:prstGeom prst="ellipse">
            <a:avLst/>
          </a:prstGeom>
          <a:solidFill>
            <a:srgbClr val="FF0000"/>
          </a:solidFill>
          <a:ln w="9525">
            <a:solidFill>
              <a:schemeClr val="tx1"/>
            </a:solidFill>
            <a:round/>
            <a:headEnd/>
            <a:tailEnd/>
          </a:ln>
        </p:spPr>
        <p:txBody>
          <a:bodyPr wrap="none" anchor="ctr"/>
          <a:lstStyle/>
          <a:p>
            <a:pPr eaLnBrk="0" hangingPunct="0"/>
            <a:endParaRPr lang="ru-RU" altLang="ru-RU"/>
          </a:p>
        </p:txBody>
      </p:sp>
      <p:sp>
        <p:nvSpPr>
          <p:cNvPr id="16398" name="Oval 14"/>
          <p:cNvSpPr>
            <a:spLocks noChangeAspect="1" noChangeArrowheads="1"/>
          </p:cNvSpPr>
          <p:nvPr/>
        </p:nvSpPr>
        <p:spPr bwMode="auto">
          <a:xfrm>
            <a:off x="250825" y="4516438"/>
            <a:ext cx="250825" cy="219075"/>
          </a:xfrm>
          <a:prstGeom prst="ellipse">
            <a:avLst/>
          </a:prstGeom>
          <a:solidFill>
            <a:srgbClr val="FF0000"/>
          </a:solidFill>
          <a:ln w="9525">
            <a:solidFill>
              <a:schemeClr val="tx1"/>
            </a:solidFill>
            <a:round/>
            <a:headEnd/>
            <a:tailEnd/>
          </a:ln>
        </p:spPr>
        <p:txBody>
          <a:bodyPr wrap="none" anchor="ctr"/>
          <a:lstStyle/>
          <a:p>
            <a:pPr eaLnBrk="0" hangingPunct="0"/>
            <a:endParaRPr lang="ru-RU" altLang="ru-RU"/>
          </a:p>
        </p:txBody>
      </p:sp>
      <p:pic>
        <p:nvPicPr>
          <p:cNvPr id="21" name="Picture 1" descr="D:\Dima\Documents\Lab_Time@Fr\ОКР и НИР\2012\КвазарМ\Фото РТ13\Бадары\2015\DSCN3168.JPG"/>
          <p:cNvPicPr>
            <a:picLocks noChangeAspect="1" noChangeArrowheads="1"/>
          </p:cNvPicPr>
          <p:nvPr/>
        </p:nvPicPr>
        <p:blipFill rotWithShape="1">
          <a:blip r:embed="rId5" cstate="print">
            <a:extLst/>
          </a:blip>
          <a:srcRect/>
          <a:stretch/>
        </p:blipFill>
        <p:spPr bwMode="auto">
          <a:xfrm>
            <a:off x="6159035" y="4655670"/>
            <a:ext cx="720068" cy="701023"/>
          </a:xfrm>
          <a:prstGeom prst="ellipse">
            <a:avLst/>
          </a:prstGeom>
          <a:ln>
            <a:noFill/>
          </a:ln>
          <a:effectLst/>
          <a:extLst/>
        </p:spPr>
      </p:pic>
      <p:pic>
        <p:nvPicPr>
          <p:cNvPr id="22" name="Picture 1" descr="D:\Dima\Documents\Lab_Time@Fr\ОКР и НИР\2012\КвазарМ\Фото РТ13\Зеленчук\2014\RT-13_Zel\DSC_3484.JPG"/>
          <p:cNvPicPr>
            <a:picLocks noChangeAspect="1" noChangeArrowheads="1"/>
          </p:cNvPicPr>
          <p:nvPr/>
        </p:nvPicPr>
        <p:blipFill rotWithShape="1">
          <a:blip r:embed="rId6" cstate="print">
            <a:extLst/>
          </a:blip>
          <a:srcRect/>
          <a:stretch/>
        </p:blipFill>
        <p:spPr bwMode="auto">
          <a:xfrm>
            <a:off x="1767083" y="4078721"/>
            <a:ext cx="707635" cy="699221"/>
          </a:xfrm>
          <a:prstGeom prst="ellipse">
            <a:avLst/>
          </a:prstGeom>
          <a:ln>
            <a:noFill/>
          </a:ln>
          <a:effectLst/>
          <a:extLst/>
        </p:spPr>
      </p:pic>
      <p:sp>
        <p:nvSpPr>
          <p:cNvPr id="16401" name="Rectangle 21"/>
          <p:cNvSpPr>
            <a:spLocks noChangeArrowheads="1"/>
          </p:cNvSpPr>
          <p:nvPr/>
        </p:nvSpPr>
        <p:spPr bwMode="auto">
          <a:xfrm>
            <a:off x="4284663" y="5661025"/>
            <a:ext cx="1116012" cy="339725"/>
          </a:xfrm>
          <a:prstGeom prst="rect">
            <a:avLst/>
          </a:prstGeom>
          <a:noFill/>
          <a:ln w="9525">
            <a:noFill/>
            <a:miter lim="800000"/>
            <a:headEnd/>
            <a:tailEnd/>
          </a:ln>
        </p:spPr>
        <p:txBody>
          <a:bodyPr>
            <a:spAutoFit/>
          </a:bodyPr>
          <a:lstStyle/>
          <a:p>
            <a:pPr algn="ctr" eaLnBrk="0" hangingPunct="0">
              <a:lnSpc>
                <a:spcPct val="90000"/>
              </a:lnSpc>
            </a:pPr>
            <a:r>
              <a:rPr lang="en-US" b="1">
                <a:solidFill>
                  <a:schemeClr val="bg1"/>
                </a:solidFill>
                <a:latin typeface="Verdana" pitchFamily="34" charset="0"/>
              </a:rPr>
              <a:t>Badary</a:t>
            </a:r>
            <a:endParaRPr lang="ru-RU" b="1">
              <a:solidFill>
                <a:schemeClr val="bg1"/>
              </a:solidFill>
              <a:latin typeface="Verdana" pitchFamily="34" charset="0"/>
            </a:endParaRPr>
          </a:p>
        </p:txBody>
      </p:sp>
      <p:sp>
        <p:nvSpPr>
          <p:cNvPr id="16402" name="Rectangle 21"/>
          <p:cNvSpPr>
            <a:spLocks noChangeArrowheads="1"/>
          </p:cNvSpPr>
          <p:nvPr/>
        </p:nvSpPr>
        <p:spPr bwMode="auto">
          <a:xfrm>
            <a:off x="0" y="4868863"/>
            <a:ext cx="2447925" cy="339725"/>
          </a:xfrm>
          <a:prstGeom prst="rect">
            <a:avLst/>
          </a:prstGeom>
          <a:noFill/>
          <a:ln w="9525">
            <a:noFill/>
            <a:miter lim="800000"/>
            <a:headEnd/>
            <a:tailEnd/>
          </a:ln>
        </p:spPr>
        <p:txBody>
          <a:bodyPr>
            <a:spAutoFit/>
          </a:bodyPr>
          <a:lstStyle/>
          <a:p>
            <a:pPr algn="ctr" eaLnBrk="0" hangingPunct="0">
              <a:lnSpc>
                <a:spcPct val="90000"/>
              </a:lnSpc>
            </a:pPr>
            <a:r>
              <a:rPr lang="en-US" b="1">
                <a:solidFill>
                  <a:schemeClr val="bg1"/>
                </a:solidFill>
                <a:latin typeface="Verdana" pitchFamily="34" charset="0"/>
              </a:rPr>
              <a:t>Zelenchukskaya</a:t>
            </a:r>
            <a:r>
              <a:rPr lang="ru-RU"/>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39" name="Номер слайда 5"/>
          <p:cNvSpPr>
            <a:spLocks noGrp="1"/>
          </p:cNvSpPr>
          <p:nvPr>
            <p:ph type="sldNum" sz="quarter" idx="12"/>
          </p:nvPr>
        </p:nvSpPr>
        <p:spPr>
          <a:xfrm>
            <a:off x="6804025" y="6492875"/>
            <a:ext cx="2133600" cy="365125"/>
          </a:xfrm>
        </p:spPr>
        <p:txBody>
          <a:bodyPr wrap="square" numCol="1" anchorCtr="0" compatLnSpc="1">
            <a:prstTxWarp prst="textNoShape">
              <a:avLst/>
            </a:prstTxWarp>
          </a:bodyPr>
          <a:lstStyle/>
          <a:p>
            <a:pPr fontAlgn="base">
              <a:spcBef>
                <a:spcPct val="0"/>
              </a:spcBef>
              <a:spcAft>
                <a:spcPct val="0"/>
              </a:spcAft>
              <a:defRPr/>
            </a:pPr>
            <a:fld id="{93F73F12-B8E6-4030-BF9E-318A95CD1A2F}" type="slidenum">
              <a:rPr lang="ru-RU" smtClean="0">
                <a:solidFill>
                  <a:schemeClr val="tx1"/>
                </a:solidFill>
              </a:rPr>
              <a:pPr fontAlgn="base">
                <a:spcBef>
                  <a:spcPct val="0"/>
                </a:spcBef>
                <a:spcAft>
                  <a:spcPct val="0"/>
                </a:spcAft>
                <a:defRPr/>
              </a:pPr>
              <a:t>3</a:t>
            </a:fld>
            <a:endParaRPr lang="ru-RU" smtClean="0">
              <a:solidFill>
                <a:schemeClr val="tx1"/>
              </a:solidFill>
            </a:endParaRPr>
          </a:p>
        </p:txBody>
      </p:sp>
      <p:sp>
        <p:nvSpPr>
          <p:cNvPr id="18435"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altLang="ru-RU" b="1">
                <a:solidFill>
                  <a:srgbClr val="376092"/>
                </a:solidFill>
                <a:latin typeface="Open Sans" pitchFamily="34" charset="0"/>
                <a:cs typeface="Open Sans" pitchFamily="34" charset="0"/>
              </a:rPr>
              <a:t>RT-32 Radio Telesc</a:t>
            </a:r>
            <a:r>
              <a:rPr lang="ru-RU" altLang="ru-RU" b="1">
                <a:solidFill>
                  <a:srgbClr val="376092"/>
                </a:solidFill>
                <a:latin typeface="Open Sans" pitchFamily="34" charset="0"/>
                <a:cs typeface="Open Sans" pitchFamily="34" charset="0"/>
              </a:rPr>
              <a:t>o</a:t>
            </a:r>
            <a:r>
              <a:rPr lang="en-US" altLang="ru-RU" b="1">
                <a:solidFill>
                  <a:srgbClr val="376092"/>
                </a:solidFill>
                <a:latin typeface="Open Sans" pitchFamily="34" charset="0"/>
                <a:cs typeface="Open Sans" pitchFamily="34" charset="0"/>
              </a:rPr>
              <a:t>pe</a:t>
            </a:r>
            <a:endParaRPr lang="ru-RU" altLang="ru-RU" b="1">
              <a:solidFill>
                <a:srgbClr val="376092"/>
              </a:solidFill>
              <a:latin typeface="Open Sans" pitchFamily="34" charset="0"/>
              <a:cs typeface="Open Sans" pitchFamily="34" charset="0"/>
            </a:endParaRPr>
          </a:p>
        </p:txBody>
      </p:sp>
      <p:pic>
        <p:nvPicPr>
          <p:cNvPr id="18436"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38" name="Прямая соединительная линия 3"/>
          <p:cNvCxnSpPr>
            <a:cxnSpLocks noChangeShapeType="1"/>
          </p:cNvCxnSpPr>
          <p:nvPr/>
        </p:nvCxnSpPr>
        <p:spPr bwMode="auto">
          <a:xfrm>
            <a:off x="0" y="900113"/>
            <a:ext cx="9144000" cy="0"/>
          </a:xfrm>
          <a:prstGeom prst="line">
            <a:avLst/>
          </a:prstGeom>
          <a:noFill/>
          <a:ln w="12700" algn="ctr">
            <a:solidFill>
              <a:srgbClr val="376092"/>
            </a:solidFill>
            <a:round/>
            <a:headEnd/>
            <a:tailEnd/>
          </a:ln>
        </p:spPr>
      </p:cxnSp>
      <p:pic>
        <p:nvPicPr>
          <p:cNvPr id="18439" name="Picture 7" descr="svtl04_w"/>
          <p:cNvPicPr>
            <a:picLocks noChangeAspect="1" noChangeArrowheads="1"/>
          </p:cNvPicPr>
          <p:nvPr/>
        </p:nvPicPr>
        <p:blipFill>
          <a:blip r:embed="rId4"/>
          <a:srcRect/>
          <a:stretch>
            <a:fillRect/>
          </a:stretch>
        </p:blipFill>
        <p:spPr bwMode="auto">
          <a:xfrm>
            <a:off x="250825" y="981075"/>
            <a:ext cx="3492500" cy="2619375"/>
          </a:xfrm>
          <a:prstGeom prst="rect">
            <a:avLst/>
          </a:prstGeom>
          <a:noFill/>
          <a:ln w="9525">
            <a:noFill/>
            <a:miter lim="800000"/>
            <a:headEnd/>
            <a:tailEnd/>
          </a:ln>
        </p:spPr>
      </p:pic>
      <p:graphicFrame>
        <p:nvGraphicFramePr>
          <p:cNvPr id="26871" name="Group 247"/>
          <p:cNvGraphicFramePr>
            <a:graphicFrameLocks noGrp="1"/>
          </p:cNvGraphicFramePr>
          <p:nvPr/>
        </p:nvGraphicFramePr>
        <p:xfrm>
          <a:off x="3995738" y="981075"/>
          <a:ext cx="5040312" cy="2724226"/>
        </p:xfrm>
        <a:graphic>
          <a:graphicData uri="http://schemas.openxmlformats.org/drawingml/2006/table">
            <a:tbl>
              <a:tblPr/>
              <a:tblGrid>
                <a:gridCol w="792162"/>
                <a:gridCol w="1295400"/>
                <a:gridCol w="1008063"/>
                <a:gridCol w="863600"/>
                <a:gridCol w="1081087"/>
              </a:tblGrid>
              <a:tr h="719138">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tab pos="177800" algn="l"/>
                        </a:tabLst>
                      </a:pPr>
                      <a:r>
                        <a:rPr kumimoji="0" lang="ru-RU" sz="1400" b="1" i="0" u="none" strike="noStrike" cap="none" normalizeH="0" baseline="0" smtClean="0">
                          <a:ln>
                            <a:noFill/>
                          </a:ln>
                          <a:solidFill>
                            <a:srgbClr val="376092"/>
                          </a:solidFill>
                          <a:effectLst/>
                          <a:latin typeface="Open Sans" pitchFamily="34" charset="0"/>
                        </a:rPr>
                        <a:t>Wave</a:t>
                      </a:r>
                      <a:r>
                        <a:rPr kumimoji="0" lang="en-US" sz="1400" b="1" i="0" u="none" strike="noStrike" cap="none" normalizeH="0" baseline="0" smtClean="0">
                          <a:ln>
                            <a:noFill/>
                          </a:ln>
                          <a:solidFill>
                            <a:srgbClr val="376092"/>
                          </a:solidFill>
                          <a:effectLst/>
                          <a:latin typeface="Open Sans" pitchFamily="34" charset="0"/>
                        </a:rPr>
                        <a:t>-</a:t>
                      </a:r>
                      <a:r>
                        <a:rPr kumimoji="0" lang="ru-RU" sz="1400" b="1" i="0" u="none" strike="noStrike" cap="none" normalizeH="0" baseline="0" smtClean="0">
                          <a:ln>
                            <a:noFill/>
                          </a:ln>
                          <a:solidFill>
                            <a:srgbClr val="376092"/>
                          </a:solidFill>
                          <a:effectLst/>
                          <a:latin typeface="Open Sans" pitchFamily="34" charset="0"/>
                        </a:rPr>
                        <a:t>length,</a:t>
                      </a:r>
                      <a:endParaRPr kumimoji="0" lang="en-US" sz="1400" b="1" i="0" u="none" strike="noStrike" cap="none" normalizeH="0" baseline="0" smtClean="0">
                        <a:ln>
                          <a:noFill/>
                        </a:ln>
                        <a:solidFill>
                          <a:srgbClr val="376092"/>
                        </a:solidFill>
                        <a:effectLst/>
                        <a:latin typeface="Open Sans" pitchFamily="34" charset="0"/>
                      </a:endParaRPr>
                    </a:p>
                    <a:p>
                      <a:pPr marL="0" marR="0" lvl="0" indent="0" algn="ctr" defTabSz="0" rtl="0" eaLnBrk="0" fontAlgn="base" latinLnBrk="0" hangingPunct="0">
                        <a:lnSpc>
                          <a:spcPct val="100000"/>
                        </a:lnSpc>
                        <a:spcBef>
                          <a:spcPct val="20000"/>
                        </a:spcBef>
                        <a:spcAft>
                          <a:spcPct val="0"/>
                        </a:spcAft>
                        <a:buClrTx/>
                        <a:buSzTx/>
                        <a:buFont typeface="Arial" charset="0"/>
                        <a:buNone/>
                        <a:tabLst>
                          <a:tab pos="177800" algn="l"/>
                        </a:tabLst>
                      </a:pPr>
                      <a:r>
                        <a:rPr kumimoji="0" lang="ru-RU" sz="1400" b="1" i="0" u="none" strike="noStrike" cap="none" normalizeH="0" baseline="0" smtClean="0">
                          <a:ln>
                            <a:noFill/>
                          </a:ln>
                          <a:solidFill>
                            <a:srgbClr val="376092"/>
                          </a:solidFill>
                          <a:effectLst/>
                          <a:latin typeface="Open Sans" pitchFamily="34" charset="0"/>
                        </a:rPr>
                        <a:t>cm </a:t>
                      </a: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Frequency band</a:t>
                      </a: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Bandwidth</a:t>
                      </a:r>
                      <a:endParaRPr kumimoji="0" lang="en-US" sz="1400" b="1" i="0" u="none" strike="noStrike" cap="none" normalizeH="0" baseline="0" smtClean="0">
                        <a:ln>
                          <a:noFill/>
                        </a:ln>
                        <a:solidFill>
                          <a:srgbClr val="376092"/>
                        </a:solidFill>
                        <a:effectLst/>
                        <a:latin typeface="Open Sans" pitchFamily="34" charset="0"/>
                      </a:endParaRPr>
                    </a:p>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 GHz </a:t>
                      </a:r>
                    </a:p>
                  </a:txBody>
                  <a:tcPr marL="0" marR="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LO freq. GHz </a:t>
                      </a: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IF</a:t>
                      </a:r>
                      <a:r>
                        <a:rPr kumimoji="0" lang="en-US" sz="1400" b="1" i="0" u="none" strike="noStrike" cap="none" normalizeH="0" baseline="0" smtClean="0">
                          <a:ln>
                            <a:noFill/>
                          </a:ln>
                          <a:solidFill>
                            <a:srgbClr val="376092"/>
                          </a:solidFill>
                          <a:effectLst/>
                          <a:latin typeface="Open Sans" pitchFamily="34" charset="0"/>
                        </a:rPr>
                        <a:t> </a:t>
                      </a:r>
                      <a:r>
                        <a:rPr kumimoji="0" lang="ru-RU" sz="1400" b="1" i="0" u="none" strike="noStrike" cap="none" normalizeH="0" baseline="0" smtClean="0">
                          <a:ln>
                            <a:noFill/>
                          </a:ln>
                          <a:solidFill>
                            <a:srgbClr val="376092"/>
                          </a:solidFill>
                          <a:effectLst/>
                          <a:latin typeface="Open Sans" pitchFamily="34" charset="0"/>
                        </a:rPr>
                        <a:t>Bandwidth MHz </a:t>
                      </a: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18-21</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L</a:t>
                      </a:r>
                      <a:endParaRPr kumimoji="0" lang="en-US"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1,38-1,72</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1,26</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120-460</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S</a:t>
                      </a:r>
                      <a:endParaRPr kumimoji="0" lang="en-US"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2,15-2,50</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2,02</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130-480</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C</a:t>
                      </a:r>
                      <a:endParaRPr kumimoji="0" lang="en-US"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4,60-5,10</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4,50</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100-600</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X</a:t>
                      </a:r>
                      <a:endParaRPr kumimoji="0" lang="en-US"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8,18-9,08</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8,08</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100-1000</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1,35</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K</a:t>
                      </a:r>
                      <a:endParaRPr kumimoji="0" lang="en-US"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22,02-22,52</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21,92</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Times New Roman" pitchFamily="18" charset="0"/>
                          <a:cs typeface="Times New Roman" pitchFamily="18" charset="0"/>
                        </a:rPr>
                        <a:t>100-600</a:t>
                      </a:r>
                      <a:endParaRPr kumimoji="0" lang="ru-RU" altLang="ru-RU" sz="1400" b="1" i="0" u="none" strike="noStrike" cap="none" normalizeH="0" baseline="0" smtClean="0">
                        <a:ln>
                          <a:noFill/>
                        </a:ln>
                        <a:solidFill>
                          <a:schemeClr val="tx1"/>
                        </a:solidFill>
                        <a:effectLst/>
                        <a:latin typeface="Calibri"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84" name="Rectangle 158"/>
          <p:cNvSpPr>
            <a:spLocks noChangeArrowheads="1"/>
          </p:cNvSpPr>
          <p:nvPr/>
        </p:nvSpPr>
        <p:spPr bwMode="auto">
          <a:xfrm>
            <a:off x="1258888" y="3573463"/>
            <a:ext cx="1212850" cy="366712"/>
          </a:xfrm>
          <a:prstGeom prst="rect">
            <a:avLst/>
          </a:prstGeom>
          <a:noFill/>
          <a:ln w="9525">
            <a:noFill/>
            <a:miter lim="800000"/>
            <a:headEnd/>
            <a:tailEnd/>
          </a:ln>
        </p:spPr>
        <p:txBody>
          <a:bodyPr wrap="none">
            <a:spAutoFit/>
          </a:bodyPr>
          <a:lstStyle/>
          <a:p>
            <a:r>
              <a:rPr lang="en-US" b="1">
                <a:solidFill>
                  <a:schemeClr val="tx2"/>
                </a:solidFill>
              </a:rPr>
              <a:t>RFI types</a:t>
            </a:r>
            <a:endParaRPr lang="ru-RU" b="1">
              <a:solidFill>
                <a:schemeClr val="tx2"/>
              </a:solidFill>
            </a:endParaRPr>
          </a:p>
        </p:txBody>
      </p:sp>
      <p:graphicFrame>
        <p:nvGraphicFramePr>
          <p:cNvPr id="18530" name="Group 98"/>
          <p:cNvGraphicFramePr>
            <a:graphicFrameLocks noGrp="1"/>
          </p:cNvGraphicFramePr>
          <p:nvPr/>
        </p:nvGraphicFramePr>
        <p:xfrm>
          <a:off x="107950" y="3933825"/>
          <a:ext cx="8893175" cy="2492058"/>
        </p:xfrm>
        <a:graphic>
          <a:graphicData uri="http://schemas.openxmlformats.org/drawingml/2006/table">
            <a:tbl>
              <a:tblPr/>
              <a:tblGrid>
                <a:gridCol w="720725"/>
                <a:gridCol w="2676525"/>
                <a:gridCol w="1903413"/>
                <a:gridCol w="1711325"/>
                <a:gridCol w="1881187"/>
              </a:tblGrid>
              <a:tr h="539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Source</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Input frequency, MHz</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Level, over system noise, dB</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Notes</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L - band</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Radionavigational satellite (GLONASS L1, GPS L1)</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1598,0625-1608,75 1575,42</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25-30</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Maximum value</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Mobile (GSM)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1710-1720</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Azimuth depended</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306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 - band</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Mobile (UMTS,LTE)</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2134-2139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2300-2500</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5-15</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UMTS high-pass filter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Fixed service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MW oven (Svetloe only)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2400-2500</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Direction on resort, 2km distance</a:t>
                      </a: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DORIS (Badary only)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401,2510</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10</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b="1">
                <a:solidFill>
                  <a:srgbClr val="376092"/>
                </a:solidFill>
                <a:latin typeface="Open Sans" pitchFamily="34" charset="0"/>
              </a:rPr>
              <a:t>RFI Monitoring RT-32</a:t>
            </a:r>
            <a:endParaRPr lang="ru-RU" altLang="ru-RU" b="1">
              <a:solidFill>
                <a:srgbClr val="376092"/>
              </a:solidFill>
              <a:latin typeface="Open Sans" pitchFamily="34" charset="0"/>
            </a:endParaRPr>
          </a:p>
        </p:txBody>
      </p:sp>
      <p:sp>
        <p:nvSpPr>
          <p:cNvPr id="20482"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20483"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23BE7844-243B-4E6D-8D05-4A09EB7B41C1}" type="slidenum">
              <a:rPr lang="ru-RU" sz="1200">
                <a:latin typeface="Calibri" pitchFamily="34" charset="0"/>
              </a:rPr>
              <a:pPr algn="r"/>
              <a:t>4</a:t>
            </a:fld>
            <a:endParaRPr lang="ru-RU" sz="1200">
              <a:latin typeface="Calibri" pitchFamily="34" charset="0"/>
            </a:endParaRPr>
          </a:p>
        </p:txBody>
      </p:sp>
      <p:pic>
        <p:nvPicPr>
          <p:cNvPr id="20484"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487" name="Rectangle 158"/>
          <p:cNvSpPr>
            <a:spLocks noChangeArrowheads="1"/>
          </p:cNvSpPr>
          <p:nvPr/>
        </p:nvSpPr>
        <p:spPr bwMode="auto">
          <a:xfrm>
            <a:off x="1476375" y="2708275"/>
            <a:ext cx="1295400" cy="304800"/>
          </a:xfrm>
          <a:prstGeom prst="rect">
            <a:avLst/>
          </a:prstGeom>
          <a:noFill/>
          <a:ln w="9525">
            <a:noFill/>
            <a:miter lim="800000"/>
            <a:headEnd/>
            <a:tailEnd/>
          </a:ln>
        </p:spPr>
        <p:txBody>
          <a:bodyPr>
            <a:spAutoFit/>
          </a:bodyPr>
          <a:lstStyle/>
          <a:p>
            <a:pPr algn="ctr" eaLnBrk="0" hangingPunct="0"/>
            <a:r>
              <a:rPr lang="en-US" altLang="ru-RU" sz="1400" b="1">
                <a:solidFill>
                  <a:schemeClr val="accent2"/>
                </a:solidFill>
              </a:rPr>
              <a:t>L</a:t>
            </a:r>
            <a:endParaRPr lang="ru-RU" altLang="ru-RU" sz="1400" b="1">
              <a:solidFill>
                <a:schemeClr val="accent2"/>
              </a:solidFill>
            </a:endParaRPr>
          </a:p>
        </p:txBody>
      </p:sp>
      <p:sp>
        <p:nvSpPr>
          <p:cNvPr id="20488" name="Rectangle 159"/>
          <p:cNvSpPr>
            <a:spLocks noChangeArrowheads="1"/>
          </p:cNvSpPr>
          <p:nvPr/>
        </p:nvSpPr>
        <p:spPr bwMode="auto">
          <a:xfrm>
            <a:off x="6443663" y="2708275"/>
            <a:ext cx="1295400" cy="304800"/>
          </a:xfrm>
          <a:prstGeom prst="rect">
            <a:avLst/>
          </a:prstGeom>
          <a:noFill/>
          <a:ln w="9525">
            <a:noFill/>
            <a:miter lim="800000"/>
            <a:headEnd/>
            <a:tailEnd/>
          </a:ln>
        </p:spPr>
        <p:txBody>
          <a:bodyPr>
            <a:spAutoFit/>
          </a:bodyPr>
          <a:lstStyle/>
          <a:p>
            <a:pPr algn="ctr" eaLnBrk="0" hangingPunct="0"/>
            <a:r>
              <a:rPr lang="en-US" altLang="ru-RU" sz="1400" b="1">
                <a:solidFill>
                  <a:schemeClr val="accent2"/>
                </a:solidFill>
              </a:rPr>
              <a:t>S</a:t>
            </a:r>
            <a:endParaRPr lang="ru-RU" altLang="ru-RU" sz="1400" b="1">
              <a:solidFill>
                <a:schemeClr val="accent2"/>
              </a:solidFill>
            </a:endParaRPr>
          </a:p>
        </p:txBody>
      </p:sp>
      <p:sp>
        <p:nvSpPr>
          <p:cNvPr id="20489" name="Rectangle 160"/>
          <p:cNvSpPr>
            <a:spLocks noChangeArrowheads="1"/>
          </p:cNvSpPr>
          <p:nvPr/>
        </p:nvSpPr>
        <p:spPr bwMode="auto">
          <a:xfrm>
            <a:off x="1403350" y="4652963"/>
            <a:ext cx="1295400" cy="304800"/>
          </a:xfrm>
          <a:prstGeom prst="rect">
            <a:avLst/>
          </a:prstGeom>
          <a:noFill/>
          <a:ln w="9525">
            <a:noFill/>
            <a:miter lim="800000"/>
            <a:headEnd/>
            <a:tailEnd/>
          </a:ln>
        </p:spPr>
        <p:txBody>
          <a:bodyPr>
            <a:spAutoFit/>
          </a:bodyPr>
          <a:lstStyle/>
          <a:p>
            <a:pPr algn="ctr" eaLnBrk="0" hangingPunct="0"/>
            <a:r>
              <a:rPr lang="en-US" altLang="ru-RU" sz="1400" b="1">
                <a:solidFill>
                  <a:schemeClr val="accent2"/>
                </a:solidFill>
              </a:rPr>
              <a:t>C</a:t>
            </a:r>
            <a:endParaRPr lang="ru-RU" altLang="ru-RU" sz="1400" b="1">
              <a:solidFill>
                <a:schemeClr val="accent2"/>
              </a:solidFill>
            </a:endParaRPr>
          </a:p>
        </p:txBody>
      </p:sp>
      <p:sp>
        <p:nvSpPr>
          <p:cNvPr id="20490" name="Rectangle 161"/>
          <p:cNvSpPr>
            <a:spLocks noChangeArrowheads="1"/>
          </p:cNvSpPr>
          <p:nvPr/>
        </p:nvSpPr>
        <p:spPr bwMode="auto">
          <a:xfrm>
            <a:off x="6443663" y="4652963"/>
            <a:ext cx="1295400" cy="304800"/>
          </a:xfrm>
          <a:prstGeom prst="rect">
            <a:avLst/>
          </a:prstGeom>
          <a:noFill/>
          <a:ln w="9525">
            <a:noFill/>
            <a:miter lim="800000"/>
            <a:headEnd/>
            <a:tailEnd/>
          </a:ln>
        </p:spPr>
        <p:txBody>
          <a:bodyPr>
            <a:spAutoFit/>
          </a:bodyPr>
          <a:lstStyle/>
          <a:p>
            <a:pPr algn="ctr" eaLnBrk="0" hangingPunct="0"/>
            <a:r>
              <a:rPr lang="en-US" altLang="ru-RU" sz="1400" b="1">
                <a:solidFill>
                  <a:schemeClr val="accent2"/>
                </a:solidFill>
              </a:rPr>
              <a:t>X</a:t>
            </a:r>
            <a:endParaRPr lang="ru-RU" altLang="ru-RU" sz="1400" b="1">
              <a:solidFill>
                <a:schemeClr val="accent2"/>
              </a:solidFill>
            </a:endParaRPr>
          </a:p>
        </p:txBody>
      </p:sp>
      <p:pic>
        <p:nvPicPr>
          <p:cNvPr id="20491" name="Picture 18"/>
          <p:cNvPicPr>
            <a:picLocks noChangeAspect="1" noChangeArrowheads="1"/>
          </p:cNvPicPr>
          <p:nvPr/>
        </p:nvPicPr>
        <p:blipFill>
          <a:blip r:embed="rId4"/>
          <a:srcRect/>
          <a:stretch>
            <a:fillRect/>
          </a:stretch>
        </p:blipFill>
        <p:spPr bwMode="auto">
          <a:xfrm>
            <a:off x="250825" y="981075"/>
            <a:ext cx="3673475" cy="1839913"/>
          </a:xfrm>
          <a:prstGeom prst="rect">
            <a:avLst/>
          </a:prstGeom>
          <a:noFill/>
          <a:ln w="9525">
            <a:noFill/>
            <a:miter lim="800000"/>
            <a:headEnd/>
            <a:tailEnd/>
          </a:ln>
        </p:spPr>
      </p:pic>
      <p:pic>
        <p:nvPicPr>
          <p:cNvPr id="20492" name="Picture 19"/>
          <p:cNvPicPr>
            <a:picLocks noChangeAspect="1" noChangeArrowheads="1"/>
          </p:cNvPicPr>
          <p:nvPr/>
        </p:nvPicPr>
        <p:blipFill>
          <a:blip r:embed="rId5"/>
          <a:srcRect/>
          <a:stretch>
            <a:fillRect/>
          </a:stretch>
        </p:blipFill>
        <p:spPr bwMode="auto">
          <a:xfrm>
            <a:off x="5003800" y="981075"/>
            <a:ext cx="3822700" cy="1771650"/>
          </a:xfrm>
          <a:prstGeom prst="rect">
            <a:avLst/>
          </a:prstGeom>
          <a:noFill/>
          <a:ln w="9525">
            <a:noFill/>
            <a:miter lim="800000"/>
            <a:headEnd/>
            <a:tailEnd/>
          </a:ln>
        </p:spPr>
      </p:pic>
      <p:pic>
        <p:nvPicPr>
          <p:cNvPr id="20493" name="Picture 20"/>
          <p:cNvPicPr>
            <a:picLocks noChangeAspect="1" noChangeArrowheads="1"/>
          </p:cNvPicPr>
          <p:nvPr/>
        </p:nvPicPr>
        <p:blipFill>
          <a:blip r:embed="rId6"/>
          <a:srcRect/>
          <a:stretch>
            <a:fillRect/>
          </a:stretch>
        </p:blipFill>
        <p:spPr bwMode="auto">
          <a:xfrm>
            <a:off x="323850" y="2924175"/>
            <a:ext cx="3600450" cy="1747838"/>
          </a:xfrm>
          <a:prstGeom prst="rect">
            <a:avLst/>
          </a:prstGeom>
          <a:noFill/>
          <a:ln w="9525">
            <a:noFill/>
            <a:miter lim="800000"/>
            <a:headEnd/>
            <a:tailEnd/>
          </a:ln>
        </p:spPr>
      </p:pic>
      <p:sp>
        <p:nvSpPr>
          <p:cNvPr id="20494" name="Rectangle 161"/>
          <p:cNvSpPr>
            <a:spLocks noChangeArrowheads="1"/>
          </p:cNvSpPr>
          <p:nvPr/>
        </p:nvSpPr>
        <p:spPr bwMode="auto">
          <a:xfrm>
            <a:off x="6516688" y="6165850"/>
            <a:ext cx="503237" cy="304800"/>
          </a:xfrm>
          <a:prstGeom prst="rect">
            <a:avLst/>
          </a:prstGeom>
          <a:noFill/>
          <a:ln w="9525">
            <a:noFill/>
            <a:miter lim="800000"/>
            <a:headEnd/>
            <a:tailEnd/>
          </a:ln>
        </p:spPr>
        <p:txBody>
          <a:bodyPr>
            <a:spAutoFit/>
          </a:bodyPr>
          <a:lstStyle/>
          <a:p>
            <a:pPr algn="ctr" eaLnBrk="0" hangingPunct="0"/>
            <a:r>
              <a:rPr lang="en-US" altLang="ru-RU" sz="1400" b="1">
                <a:solidFill>
                  <a:schemeClr val="accent2"/>
                </a:solidFill>
              </a:rPr>
              <a:t>K</a:t>
            </a:r>
            <a:endParaRPr lang="ru-RU" altLang="ru-RU" sz="1400" b="1">
              <a:solidFill>
                <a:schemeClr val="accent2"/>
              </a:solidFill>
            </a:endParaRPr>
          </a:p>
        </p:txBody>
      </p:sp>
      <p:pic>
        <p:nvPicPr>
          <p:cNvPr id="20495" name="Picture 22"/>
          <p:cNvPicPr>
            <a:picLocks noChangeAspect="1" noChangeArrowheads="1"/>
          </p:cNvPicPr>
          <p:nvPr/>
        </p:nvPicPr>
        <p:blipFill>
          <a:blip r:embed="rId7"/>
          <a:srcRect/>
          <a:stretch>
            <a:fillRect/>
          </a:stretch>
        </p:blipFill>
        <p:spPr bwMode="auto">
          <a:xfrm>
            <a:off x="5076825" y="2924175"/>
            <a:ext cx="3908425" cy="1708150"/>
          </a:xfrm>
          <a:prstGeom prst="rect">
            <a:avLst/>
          </a:prstGeom>
          <a:noFill/>
          <a:ln w="9525">
            <a:noFill/>
            <a:miter lim="800000"/>
            <a:headEnd/>
            <a:tailEnd/>
          </a:ln>
        </p:spPr>
      </p:pic>
      <p:pic>
        <p:nvPicPr>
          <p:cNvPr id="20496" name="Picture 25"/>
          <p:cNvPicPr>
            <a:picLocks noChangeAspect="1" noChangeArrowheads="1"/>
          </p:cNvPicPr>
          <p:nvPr/>
        </p:nvPicPr>
        <p:blipFill>
          <a:blip r:embed="rId8"/>
          <a:srcRect/>
          <a:stretch>
            <a:fillRect/>
          </a:stretch>
        </p:blipFill>
        <p:spPr bwMode="auto">
          <a:xfrm>
            <a:off x="2555875" y="4724400"/>
            <a:ext cx="3975100" cy="1722438"/>
          </a:xfrm>
          <a:prstGeom prst="rect">
            <a:avLst/>
          </a:prstGeom>
          <a:noFill/>
          <a:ln w="9525">
            <a:noFill/>
            <a:miter lim="800000"/>
            <a:headEnd/>
            <a:tailEnd/>
          </a:ln>
        </p:spPr>
      </p:pic>
      <p:sp>
        <p:nvSpPr>
          <p:cNvPr id="20497" name="Rectangle 18"/>
          <p:cNvSpPr>
            <a:spLocks noChangeArrowheads="1"/>
          </p:cNvSpPr>
          <p:nvPr/>
        </p:nvSpPr>
        <p:spPr bwMode="auto">
          <a:xfrm>
            <a:off x="7380288" y="5805488"/>
            <a:ext cx="1616075" cy="517525"/>
          </a:xfrm>
          <a:prstGeom prst="rect">
            <a:avLst/>
          </a:prstGeom>
          <a:noFill/>
          <a:ln w="9525">
            <a:noFill/>
            <a:miter lim="800000"/>
            <a:headEnd/>
            <a:tailEnd/>
          </a:ln>
        </p:spPr>
        <p:txBody>
          <a:bodyPr wrap="none">
            <a:spAutoFit/>
          </a:bodyPr>
          <a:lstStyle/>
          <a:p>
            <a:pPr algn="r"/>
            <a:r>
              <a:rPr lang="en-US" sz="1400" b="1">
                <a:solidFill>
                  <a:schemeClr val="accent2"/>
                </a:solidFill>
                <a:latin typeface="Open Sans" pitchFamily="34" charset="0"/>
              </a:rPr>
              <a:t>Svetloe</a:t>
            </a:r>
            <a:r>
              <a:rPr lang="ru-RU" sz="1400" b="1">
                <a:solidFill>
                  <a:schemeClr val="accent2"/>
                </a:solidFill>
                <a:latin typeface="Open Sans" pitchFamily="34" charset="0"/>
              </a:rPr>
              <a:t>,</a:t>
            </a:r>
            <a:endParaRPr lang="en-US" sz="1400" b="1">
              <a:solidFill>
                <a:schemeClr val="accent2"/>
              </a:solidFill>
              <a:latin typeface="Open Sans" pitchFamily="34" charset="0"/>
            </a:endParaRPr>
          </a:p>
          <a:p>
            <a:pPr algn="r"/>
            <a:r>
              <a:rPr lang="ru-RU" sz="1400" b="1">
                <a:solidFill>
                  <a:schemeClr val="accent2"/>
                </a:solidFill>
                <a:latin typeface="Open Sans" pitchFamily="34" charset="0"/>
              </a:rPr>
              <a:t> November 2016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altLang="ru-RU" b="1">
                <a:solidFill>
                  <a:srgbClr val="376092"/>
                </a:solidFill>
                <a:latin typeface="Open Sans" pitchFamily="34" charset="0"/>
                <a:cs typeface="Open Sans" pitchFamily="34" charset="0"/>
              </a:rPr>
              <a:t>RT-13 Radio Telesc</a:t>
            </a:r>
            <a:r>
              <a:rPr lang="ru-RU" altLang="ru-RU" b="1">
                <a:solidFill>
                  <a:srgbClr val="376092"/>
                </a:solidFill>
                <a:latin typeface="Open Sans" pitchFamily="34" charset="0"/>
                <a:cs typeface="Open Sans" pitchFamily="34" charset="0"/>
              </a:rPr>
              <a:t>o</a:t>
            </a:r>
            <a:r>
              <a:rPr lang="en-US" altLang="ru-RU" b="1">
                <a:solidFill>
                  <a:srgbClr val="376092"/>
                </a:solidFill>
                <a:latin typeface="Open Sans" pitchFamily="34" charset="0"/>
                <a:cs typeface="Open Sans" pitchFamily="34" charset="0"/>
              </a:rPr>
              <a:t>pe</a:t>
            </a:r>
            <a:endParaRPr lang="ru-RU" altLang="ru-RU" b="1">
              <a:solidFill>
                <a:srgbClr val="376092"/>
              </a:solidFill>
              <a:latin typeface="Open Sans" pitchFamily="34" charset="0"/>
              <a:cs typeface="Open Sans" pitchFamily="34" charset="0"/>
            </a:endParaRPr>
          </a:p>
        </p:txBody>
      </p:sp>
      <p:sp>
        <p:nvSpPr>
          <p:cNvPr id="22530"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22531"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6A4B2FC7-6007-40A9-BC73-441CDA15640C}" type="slidenum">
              <a:rPr lang="ru-RU" sz="1200">
                <a:latin typeface="Calibri" pitchFamily="34" charset="0"/>
              </a:rPr>
              <a:pPr algn="r"/>
              <a:t>5</a:t>
            </a:fld>
            <a:endParaRPr lang="ru-RU" sz="1200">
              <a:latin typeface="Calibri" pitchFamily="34" charset="0"/>
            </a:endParaRPr>
          </a:p>
        </p:txBody>
      </p:sp>
      <p:pic>
        <p:nvPicPr>
          <p:cNvPr id="22532"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2535" name="Picture 32" descr="Tsaruk_fig1 (1)"/>
          <p:cNvPicPr>
            <a:picLocks noChangeAspect="1" noChangeArrowheads="1"/>
          </p:cNvPicPr>
          <p:nvPr/>
        </p:nvPicPr>
        <p:blipFill>
          <a:blip r:embed="rId4"/>
          <a:srcRect/>
          <a:stretch>
            <a:fillRect/>
          </a:stretch>
        </p:blipFill>
        <p:spPr bwMode="auto">
          <a:xfrm>
            <a:off x="5364163" y="1196975"/>
            <a:ext cx="3508375" cy="4968875"/>
          </a:xfrm>
          <a:prstGeom prst="rect">
            <a:avLst/>
          </a:prstGeom>
          <a:noFill/>
          <a:ln w="9525">
            <a:noFill/>
            <a:miter lim="800000"/>
            <a:headEnd/>
            <a:tailEnd/>
          </a:ln>
        </p:spPr>
      </p:pic>
      <p:graphicFrame>
        <p:nvGraphicFramePr>
          <p:cNvPr id="22589" name="Group 61"/>
          <p:cNvGraphicFramePr>
            <a:graphicFrameLocks noGrp="1"/>
          </p:cNvGraphicFramePr>
          <p:nvPr/>
        </p:nvGraphicFramePr>
        <p:xfrm>
          <a:off x="395288" y="4581525"/>
          <a:ext cx="4608512" cy="1149425"/>
        </p:xfrm>
        <a:graphic>
          <a:graphicData uri="http://schemas.openxmlformats.org/drawingml/2006/table">
            <a:tbl>
              <a:tblPr/>
              <a:tblGrid>
                <a:gridCol w="1150937"/>
                <a:gridCol w="1235075"/>
                <a:gridCol w="987425"/>
                <a:gridCol w="1235075"/>
              </a:tblGrid>
              <a:tr h="776288">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Bandwidth</a:t>
                      </a:r>
                      <a:endParaRPr kumimoji="0" lang="en-US" sz="1400" b="1" i="0" u="none" strike="noStrike" cap="none" normalizeH="0" baseline="0" smtClean="0">
                        <a:ln>
                          <a:noFill/>
                        </a:ln>
                        <a:solidFill>
                          <a:srgbClr val="376092"/>
                        </a:solidFill>
                        <a:effectLst/>
                        <a:latin typeface="Open Sans" pitchFamily="34" charset="0"/>
                      </a:endParaRPr>
                    </a:p>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 GHz </a:t>
                      </a:r>
                    </a:p>
                  </a:txBody>
                  <a:tcPr marL="0" marR="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LO</a:t>
                      </a:r>
                      <a:r>
                        <a:rPr kumimoji="0" lang="en-US" sz="1400" b="1" i="0" u="none" strike="noStrike" cap="none" normalizeH="0" baseline="0" smtClean="0">
                          <a:ln>
                            <a:noFill/>
                          </a:ln>
                          <a:solidFill>
                            <a:srgbClr val="376092"/>
                          </a:solidFill>
                          <a:effectLst/>
                          <a:latin typeface="Open Sans" pitchFamily="34" charset="0"/>
                        </a:rPr>
                        <a:t>1</a:t>
                      </a:r>
                      <a:r>
                        <a:rPr kumimoji="0" lang="ru-RU" sz="1400" b="1" i="0" u="none" strike="noStrike" cap="none" normalizeH="0" baseline="0" smtClean="0">
                          <a:ln>
                            <a:noFill/>
                          </a:ln>
                          <a:solidFill>
                            <a:srgbClr val="376092"/>
                          </a:solidFill>
                          <a:effectLst/>
                          <a:latin typeface="Open Sans" pitchFamily="34" charset="0"/>
                        </a:rPr>
                        <a:t> freq. GHz </a:t>
                      </a: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LO</a:t>
                      </a:r>
                      <a:r>
                        <a:rPr kumimoji="0" lang="en-US" sz="1400" b="1" i="0" u="none" strike="noStrike" cap="none" normalizeH="0" baseline="0" smtClean="0">
                          <a:ln>
                            <a:noFill/>
                          </a:ln>
                          <a:solidFill>
                            <a:srgbClr val="376092"/>
                          </a:solidFill>
                          <a:effectLst/>
                          <a:latin typeface="Open Sans" pitchFamily="34" charset="0"/>
                        </a:rPr>
                        <a:t>2</a:t>
                      </a:r>
                      <a:r>
                        <a:rPr kumimoji="0" lang="ru-RU" sz="1400" b="1" i="0" u="none" strike="noStrike" cap="none" normalizeH="0" baseline="0" smtClean="0">
                          <a:ln>
                            <a:noFill/>
                          </a:ln>
                          <a:solidFill>
                            <a:srgbClr val="376092"/>
                          </a:solidFill>
                          <a:effectLst/>
                          <a:latin typeface="Open Sans" pitchFamily="34" charset="0"/>
                        </a:rPr>
                        <a:t> freq. GHz </a:t>
                      </a:r>
                    </a:p>
                    <a:p>
                      <a:pPr marL="0" marR="0" lvl="0" indent="0" algn="ctr" defTabSz="0" rtl="0" eaLnBrk="0" fontAlgn="base" latinLnBrk="0" hangingPunct="0">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rgbClr val="376092"/>
                        </a:solidFill>
                        <a:effectLst/>
                        <a:latin typeface="Open Sans" pitchFamily="34" charset="0"/>
                      </a:endParaRP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IF</a:t>
                      </a:r>
                      <a:r>
                        <a:rPr kumimoji="0" lang="en-US" sz="1400" b="1" i="0" u="none" strike="noStrike" cap="none" normalizeH="0" baseline="0" smtClean="0">
                          <a:ln>
                            <a:noFill/>
                          </a:ln>
                          <a:solidFill>
                            <a:srgbClr val="376092"/>
                          </a:solidFill>
                          <a:effectLst/>
                          <a:latin typeface="Open Sans" pitchFamily="34" charset="0"/>
                        </a:rPr>
                        <a:t> </a:t>
                      </a:r>
                      <a:r>
                        <a:rPr kumimoji="0" lang="ru-RU" sz="1400" b="1" i="0" u="none" strike="noStrike" cap="none" normalizeH="0" baseline="0" smtClean="0">
                          <a:ln>
                            <a:noFill/>
                          </a:ln>
                          <a:solidFill>
                            <a:srgbClr val="376092"/>
                          </a:solidFill>
                          <a:effectLst/>
                          <a:latin typeface="Open Sans" pitchFamily="34" charset="0"/>
                        </a:rPr>
                        <a:t>Bandwidth MHz </a:t>
                      </a: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3-18</a:t>
                      </a:r>
                      <a:endParaRPr kumimoji="0" lang="ru-RU"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27-41</a:t>
                      </a:r>
                      <a:endParaRPr kumimoji="0" lang="ru-RU"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Open Sans" pitchFamily="34" charset="0"/>
                        </a:rPr>
                        <a:t>22</a:t>
                      </a:r>
                      <a:endParaRPr kumimoji="0" lang="ru-RU"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1</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0</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2</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4</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2048</a:t>
                      </a:r>
                      <a:endParaRPr kumimoji="0" lang="ru-RU"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553" name="Rectangle 87"/>
          <p:cNvSpPr>
            <a:spLocks noChangeArrowheads="1"/>
          </p:cNvSpPr>
          <p:nvPr/>
        </p:nvSpPr>
        <p:spPr bwMode="auto">
          <a:xfrm>
            <a:off x="1619250" y="1125538"/>
            <a:ext cx="2038350" cy="366712"/>
          </a:xfrm>
          <a:prstGeom prst="rect">
            <a:avLst/>
          </a:prstGeom>
          <a:noFill/>
          <a:ln w="9525">
            <a:noFill/>
            <a:miter lim="800000"/>
            <a:headEnd/>
            <a:tailEnd/>
          </a:ln>
        </p:spPr>
        <p:txBody>
          <a:bodyPr wrap="none">
            <a:spAutoFit/>
          </a:bodyPr>
          <a:lstStyle/>
          <a:p>
            <a:r>
              <a:rPr lang="en-US" b="1">
                <a:solidFill>
                  <a:schemeClr val="tx2"/>
                </a:solidFill>
              </a:rPr>
              <a:t>Tri-band receiver</a:t>
            </a:r>
            <a:endParaRPr lang="ru-RU" b="1">
              <a:solidFill>
                <a:schemeClr val="tx2"/>
              </a:solidFill>
            </a:endParaRPr>
          </a:p>
        </p:txBody>
      </p:sp>
      <p:sp>
        <p:nvSpPr>
          <p:cNvPr id="22554" name="Rectangle 88"/>
          <p:cNvSpPr>
            <a:spLocks noChangeArrowheads="1"/>
          </p:cNvSpPr>
          <p:nvPr/>
        </p:nvSpPr>
        <p:spPr bwMode="auto">
          <a:xfrm>
            <a:off x="900113" y="4076700"/>
            <a:ext cx="3333750" cy="366713"/>
          </a:xfrm>
          <a:prstGeom prst="rect">
            <a:avLst/>
          </a:prstGeom>
          <a:noFill/>
          <a:ln w="9525">
            <a:noFill/>
            <a:miter lim="800000"/>
            <a:headEnd/>
            <a:tailEnd/>
          </a:ln>
        </p:spPr>
        <p:txBody>
          <a:bodyPr wrap="none">
            <a:spAutoFit/>
          </a:bodyPr>
          <a:lstStyle/>
          <a:p>
            <a:r>
              <a:rPr lang="en-US" b="1">
                <a:solidFill>
                  <a:schemeClr val="tx2"/>
                </a:solidFill>
              </a:rPr>
              <a:t>Wideband receiver prototype</a:t>
            </a:r>
            <a:endParaRPr lang="ru-RU" b="1">
              <a:solidFill>
                <a:schemeClr val="tx2"/>
              </a:solidFill>
            </a:endParaRPr>
          </a:p>
        </p:txBody>
      </p:sp>
      <p:graphicFrame>
        <p:nvGraphicFramePr>
          <p:cNvPr id="22591" name="Group 63"/>
          <p:cNvGraphicFramePr>
            <a:graphicFrameLocks noGrp="1"/>
          </p:cNvGraphicFramePr>
          <p:nvPr/>
        </p:nvGraphicFramePr>
        <p:xfrm>
          <a:off x="250825" y="1773238"/>
          <a:ext cx="4968875" cy="1944689"/>
        </p:xfrm>
        <a:graphic>
          <a:graphicData uri="http://schemas.openxmlformats.org/drawingml/2006/table">
            <a:tbl>
              <a:tblPr/>
              <a:tblGrid>
                <a:gridCol w="1152525"/>
                <a:gridCol w="995363"/>
                <a:gridCol w="949325"/>
                <a:gridCol w="792162"/>
                <a:gridCol w="1079500"/>
              </a:tblGrid>
              <a:tr h="736600">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Frequency band</a:t>
                      </a: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Bandwidth</a:t>
                      </a:r>
                      <a:endParaRPr kumimoji="0" lang="en-US" sz="1400" b="1" i="0" u="none" strike="noStrike" cap="none" normalizeH="0" baseline="0" smtClean="0">
                        <a:ln>
                          <a:noFill/>
                        </a:ln>
                        <a:solidFill>
                          <a:srgbClr val="376092"/>
                        </a:solidFill>
                        <a:effectLst/>
                        <a:latin typeface="Open Sans" pitchFamily="34" charset="0"/>
                      </a:endParaRPr>
                    </a:p>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 GHz </a:t>
                      </a:r>
                    </a:p>
                  </a:txBody>
                  <a:tcPr marL="0" marR="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LO</a:t>
                      </a:r>
                      <a:r>
                        <a:rPr kumimoji="0" lang="en-US" sz="1400" b="1" i="0" u="none" strike="noStrike" cap="none" normalizeH="0" baseline="0" smtClean="0">
                          <a:ln>
                            <a:noFill/>
                          </a:ln>
                          <a:solidFill>
                            <a:srgbClr val="376092"/>
                          </a:solidFill>
                          <a:effectLst/>
                          <a:latin typeface="Open Sans" pitchFamily="34" charset="0"/>
                        </a:rPr>
                        <a:t>1</a:t>
                      </a:r>
                      <a:r>
                        <a:rPr kumimoji="0" lang="ru-RU" sz="1400" b="1" i="0" u="none" strike="noStrike" cap="none" normalizeH="0" baseline="0" smtClean="0">
                          <a:ln>
                            <a:noFill/>
                          </a:ln>
                          <a:solidFill>
                            <a:srgbClr val="376092"/>
                          </a:solidFill>
                          <a:effectLst/>
                          <a:latin typeface="Open Sans" pitchFamily="34" charset="0"/>
                        </a:rPr>
                        <a:t> freq. GHz </a:t>
                      </a: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LO</a:t>
                      </a:r>
                      <a:r>
                        <a:rPr kumimoji="0" lang="en-US" sz="1400" b="1" i="0" u="none" strike="noStrike" cap="none" normalizeH="0" baseline="0" smtClean="0">
                          <a:ln>
                            <a:noFill/>
                          </a:ln>
                          <a:solidFill>
                            <a:srgbClr val="376092"/>
                          </a:solidFill>
                          <a:effectLst/>
                          <a:latin typeface="Open Sans" pitchFamily="34" charset="0"/>
                        </a:rPr>
                        <a:t>2</a:t>
                      </a:r>
                      <a:r>
                        <a:rPr kumimoji="0" lang="ru-RU" sz="1400" b="1" i="0" u="none" strike="noStrike" cap="none" normalizeH="0" baseline="0" smtClean="0">
                          <a:ln>
                            <a:noFill/>
                          </a:ln>
                          <a:solidFill>
                            <a:srgbClr val="376092"/>
                          </a:solidFill>
                          <a:effectLst/>
                          <a:latin typeface="Open Sans" pitchFamily="34" charset="0"/>
                        </a:rPr>
                        <a:t> freq. GHz</a:t>
                      </a: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376092"/>
                          </a:solidFill>
                          <a:effectLst/>
                          <a:latin typeface="Open Sans" pitchFamily="34" charset="0"/>
                        </a:rPr>
                        <a:t>IF</a:t>
                      </a:r>
                      <a:r>
                        <a:rPr kumimoji="0" lang="en-US" sz="1400" b="1" i="0" u="none" strike="noStrike" cap="none" normalizeH="0" baseline="0" smtClean="0">
                          <a:ln>
                            <a:noFill/>
                          </a:ln>
                          <a:solidFill>
                            <a:srgbClr val="376092"/>
                          </a:solidFill>
                          <a:effectLst/>
                          <a:latin typeface="Open Sans" pitchFamily="34" charset="0"/>
                        </a:rPr>
                        <a:t> </a:t>
                      </a:r>
                      <a:r>
                        <a:rPr kumimoji="0" lang="ru-RU" sz="1400" b="1" i="0" u="none" strike="noStrike" cap="none" normalizeH="0" baseline="0" smtClean="0">
                          <a:ln>
                            <a:noFill/>
                          </a:ln>
                          <a:solidFill>
                            <a:srgbClr val="376092"/>
                          </a:solidFill>
                          <a:effectLst/>
                          <a:latin typeface="Open Sans" pitchFamily="34" charset="0"/>
                        </a:rPr>
                        <a:t>Bandwidth MHz </a:t>
                      </a:r>
                    </a:p>
                  </a:txBody>
                  <a:tcPr marL="18000" marR="90000" marT="46805" marB="468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S</a:t>
                      </a:r>
                      <a:endParaRPr kumimoji="0" lang="en-US"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2,</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2</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-2,</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6</a:t>
                      </a:r>
                      <a:endParaRPr kumimoji="0" lang="ru-RU"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Open Sans" pitchFamily="34" charset="0"/>
                        </a:rPr>
                        <a:t>3.6</a:t>
                      </a:r>
                      <a:endParaRPr kumimoji="0" lang="ru-RU"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rPr>
                        <a:t>—</a:t>
                      </a: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1</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0</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2</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4</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-15</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36</a:t>
                      </a:r>
                      <a:endParaRPr kumimoji="0" lang="ru-RU" altLang="ru-RU" sz="1400" b="1" i="0" u="none" strike="noStrike" cap="none" normalizeH="0" baseline="0" smtClean="0">
                        <a:ln>
                          <a:noFill/>
                        </a:ln>
                        <a:solidFill>
                          <a:schemeClr val="tx1"/>
                        </a:solidFill>
                        <a:effectLst/>
                        <a:latin typeface="Open Sans" pitchFamily="34" charset="0"/>
                        <a:cs typeface="Times New Roman" pitchFamily="18"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X</a:t>
                      </a:r>
                      <a:endParaRPr kumimoji="0" lang="en-US"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7</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-9,</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5</a:t>
                      </a:r>
                      <a:endParaRPr kumimoji="0" lang="ru-RU"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rPr>
                        <a:t>23,5-25,5</a:t>
                      </a: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15</a:t>
                      </a: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1</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0</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2</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4</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2048</a:t>
                      </a:r>
                      <a:endParaRPr kumimoji="0" lang="ru-RU" altLang="ru-RU" sz="1400" b="1" i="0" u="none" strike="noStrike" cap="none" normalizeH="0" baseline="0" smtClean="0">
                        <a:ln>
                          <a:noFill/>
                        </a:ln>
                        <a:solidFill>
                          <a:schemeClr val="tx1"/>
                        </a:solidFill>
                        <a:effectLst/>
                        <a:latin typeface="Open Sans" pitchFamily="34" charset="0"/>
                        <a:cs typeface="Times New Roman" pitchFamily="18"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Ka</a:t>
                      </a:r>
                      <a:endParaRPr kumimoji="0" lang="en-US"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2</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8</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34</a:t>
                      </a:r>
                      <a:endParaRPr kumimoji="0" lang="ru-RU" altLang="ru-RU" sz="1400" b="1" i="0" u="none" strike="noStrike" cap="none" normalizeH="0" baseline="0" smtClean="0">
                        <a:ln>
                          <a:noFill/>
                        </a:ln>
                        <a:solidFill>
                          <a:schemeClr val="tx1"/>
                        </a:solidFill>
                        <a:effectLst/>
                        <a:latin typeface="Open Sans" pitchFamily="34"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rPr>
                        <a:t>21,5-27,0</a:t>
                      </a: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5,5</a:t>
                      </a: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1</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0</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2</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4</a:t>
                      </a:r>
                      <a:r>
                        <a:rPr kumimoji="0" lang="ru-RU" altLang="ru-RU" sz="1400" b="1" i="0" u="none" strike="noStrike" cap="none" normalizeH="0" baseline="0" smtClean="0">
                          <a:ln>
                            <a:noFill/>
                          </a:ln>
                          <a:solidFill>
                            <a:schemeClr val="tx1"/>
                          </a:solidFill>
                          <a:effectLst/>
                          <a:latin typeface="Open Sans" pitchFamily="34" charset="0"/>
                          <a:cs typeface="Times New Roman" pitchFamily="18" charset="0"/>
                        </a:rPr>
                        <a:t>-</a:t>
                      </a:r>
                      <a:r>
                        <a:rPr kumimoji="0" lang="en-US" altLang="ru-RU" sz="1400" b="1" i="0" u="none" strike="noStrike" cap="none" normalizeH="0" baseline="0" smtClean="0">
                          <a:ln>
                            <a:noFill/>
                          </a:ln>
                          <a:solidFill>
                            <a:schemeClr val="tx1"/>
                          </a:solidFill>
                          <a:effectLst/>
                          <a:latin typeface="Open Sans" pitchFamily="34" charset="0"/>
                          <a:cs typeface="Times New Roman" pitchFamily="18" charset="0"/>
                        </a:rPr>
                        <a:t>2048</a:t>
                      </a:r>
                      <a:endParaRPr kumimoji="0" lang="ru-RU" altLang="ru-RU" sz="1400" b="1" i="0" u="none" strike="noStrike" cap="none" normalizeH="0" baseline="0" smtClean="0">
                        <a:ln>
                          <a:noFill/>
                        </a:ln>
                        <a:solidFill>
                          <a:schemeClr val="tx1"/>
                        </a:solidFill>
                        <a:effectLst/>
                        <a:latin typeface="Open Sans" pitchFamily="34" charset="0"/>
                        <a:cs typeface="Times New Roman" pitchFamily="18" charset="0"/>
                      </a:endParaRPr>
                    </a:p>
                  </a:txBody>
                  <a:tcPr marL="18000" marR="90000" marT="46805" marB="4680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altLang="ru-RU" b="1">
                <a:solidFill>
                  <a:srgbClr val="376092"/>
                </a:solidFill>
                <a:latin typeface="Open Sans" pitchFamily="34" charset="0"/>
                <a:cs typeface="Open Sans" pitchFamily="34" charset="0"/>
              </a:rPr>
              <a:t>RT-13 RFI Measurement in </a:t>
            </a:r>
            <a:r>
              <a:rPr lang="en-US" b="1">
                <a:solidFill>
                  <a:srgbClr val="376092"/>
                </a:solidFill>
                <a:latin typeface="Open Sans" pitchFamily="34" charset="0"/>
              </a:rPr>
              <a:t>Zelenchukskaya</a:t>
            </a:r>
            <a:r>
              <a:rPr lang="ru-RU">
                <a:solidFill>
                  <a:srgbClr val="376092"/>
                </a:solidFill>
                <a:latin typeface="Open Sans" pitchFamily="34" charset="0"/>
              </a:rPr>
              <a:t> </a:t>
            </a:r>
            <a:endParaRPr lang="ru-RU" altLang="ru-RU" b="1">
              <a:solidFill>
                <a:srgbClr val="376092"/>
              </a:solidFill>
              <a:latin typeface="Open Sans" pitchFamily="34" charset="0"/>
              <a:cs typeface="Open Sans" pitchFamily="34" charset="0"/>
            </a:endParaRPr>
          </a:p>
        </p:txBody>
      </p:sp>
      <p:sp>
        <p:nvSpPr>
          <p:cNvPr id="24578"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24579"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3ECFEF12-D164-44AE-90C5-84E915A214C9}" type="slidenum">
              <a:rPr lang="ru-RU" sz="1200">
                <a:latin typeface="Calibri" pitchFamily="34" charset="0"/>
              </a:rPr>
              <a:pPr algn="r"/>
              <a:t>6</a:t>
            </a:fld>
            <a:endParaRPr lang="ru-RU" sz="1200">
              <a:latin typeface="Calibri" pitchFamily="34" charset="0"/>
            </a:endParaRPr>
          </a:p>
        </p:txBody>
      </p:sp>
      <p:pic>
        <p:nvPicPr>
          <p:cNvPr id="24580"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4583" name="Picture 44"/>
          <p:cNvPicPr>
            <a:picLocks noChangeAspect="1" noChangeArrowheads="1"/>
          </p:cNvPicPr>
          <p:nvPr/>
        </p:nvPicPr>
        <p:blipFill>
          <a:blip r:embed="rId4"/>
          <a:srcRect/>
          <a:stretch>
            <a:fillRect/>
          </a:stretch>
        </p:blipFill>
        <p:spPr bwMode="auto">
          <a:xfrm>
            <a:off x="2843213" y="3500438"/>
            <a:ext cx="3744912" cy="2465387"/>
          </a:xfrm>
          <a:prstGeom prst="rect">
            <a:avLst/>
          </a:prstGeom>
          <a:noFill/>
          <a:ln w="9525">
            <a:noFill/>
            <a:miter lim="800000"/>
            <a:headEnd/>
            <a:tailEnd/>
          </a:ln>
        </p:spPr>
      </p:pic>
      <p:pic>
        <p:nvPicPr>
          <p:cNvPr id="24584" name="Picture 45"/>
          <p:cNvPicPr>
            <a:picLocks noChangeAspect="1" noChangeArrowheads="1"/>
          </p:cNvPicPr>
          <p:nvPr/>
        </p:nvPicPr>
        <p:blipFill>
          <a:blip r:embed="rId5"/>
          <a:srcRect/>
          <a:stretch>
            <a:fillRect/>
          </a:stretch>
        </p:blipFill>
        <p:spPr bwMode="auto">
          <a:xfrm>
            <a:off x="179388" y="3429000"/>
            <a:ext cx="2449512" cy="2735263"/>
          </a:xfrm>
          <a:prstGeom prst="rect">
            <a:avLst/>
          </a:prstGeom>
          <a:noFill/>
          <a:ln w="9525">
            <a:noFill/>
            <a:miter lim="800000"/>
            <a:headEnd/>
            <a:tailEnd/>
          </a:ln>
        </p:spPr>
      </p:pic>
      <p:sp>
        <p:nvSpPr>
          <p:cNvPr id="24585" name="Rectangle 49"/>
          <p:cNvSpPr>
            <a:spLocks noChangeArrowheads="1"/>
          </p:cNvSpPr>
          <p:nvPr/>
        </p:nvSpPr>
        <p:spPr bwMode="auto">
          <a:xfrm>
            <a:off x="4067175" y="2924175"/>
            <a:ext cx="958850" cy="366713"/>
          </a:xfrm>
          <a:prstGeom prst="rect">
            <a:avLst/>
          </a:prstGeom>
          <a:noFill/>
          <a:ln w="9525">
            <a:noFill/>
            <a:miter lim="800000"/>
            <a:headEnd/>
            <a:tailEnd/>
          </a:ln>
        </p:spPr>
        <p:txBody>
          <a:bodyPr wrap="none">
            <a:spAutoFit/>
          </a:bodyPr>
          <a:lstStyle/>
          <a:p>
            <a:r>
              <a:rPr lang="en-US" b="1">
                <a:solidFill>
                  <a:schemeClr val="tx2"/>
                </a:solidFill>
              </a:rPr>
              <a:t>X-band</a:t>
            </a:r>
            <a:endParaRPr lang="ru-RU" b="1">
              <a:solidFill>
                <a:schemeClr val="tx2"/>
              </a:solidFill>
            </a:endParaRPr>
          </a:p>
        </p:txBody>
      </p:sp>
      <p:pic>
        <p:nvPicPr>
          <p:cNvPr id="24586" name="Picture 50"/>
          <p:cNvPicPr>
            <a:picLocks noChangeAspect="1" noChangeArrowheads="1"/>
          </p:cNvPicPr>
          <p:nvPr/>
        </p:nvPicPr>
        <p:blipFill>
          <a:blip r:embed="rId6"/>
          <a:srcRect/>
          <a:stretch>
            <a:fillRect/>
          </a:stretch>
        </p:blipFill>
        <p:spPr bwMode="auto">
          <a:xfrm>
            <a:off x="6156325" y="1052513"/>
            <a:ext cx="2736850" cy="1873250"/>
          </a:xfrm>
          <a:prstGeom prst="rect">
            <a:avLst/>
          </a:prstGeom>
          <a:noFill/>
          <a:ln w="9525">
            <a:noFill/>
            <a:miter lim="800000"/>
            <a:headEnd/>
            <a:tailEnd/>
          </a:ln>
        </p:spPr>
      </p:pic>
      <p:sp>
        <p:nvSpPr>
          <p:cNvPr id="24587" name="Rectangle 51"/>
          <p:cNvSpPr>
            <a:spLocks noChangeArrowheads="1"/>
          </p:cNvSpPr>
          <p:nvPr/>
        </p:nvSpPr>
        <p:spPr bwMode="auto">
          <a:xfrm>
            <a:off x="7092950" y="2924175"/>
            <a:ext cx="1098550" cy="366713"/>
          </a:xfrm>
          <a:prstGeom prst="rect">
            <a:avLst/>
          </a:prstGeom>
          <a:noFill/>
          <a:ln w="9525">
            <a:noFill/>
            <a:miter lim="800000"/>
            <a:headEnd/>
            <a:tailEnd/>
          </a:ln>
        </p:spPr>
        <p:txBody>
          <a:bodyPr wrap="none">
            <a:spAutoFit/>
          </a:bodyPr>
          <a:lstStyle/>
          <a:p>
            <a:r>
              <a:rPr lang="en-US" b="1">
                <a:solidFill>
                  <a:schemeClr val="tx2"/>
                </a:solidFill>
              </a:rPr>
              <a:t>Ka-band</a:t>
            </a:r>
            <a:endParaRPr lang="ru-RU" b="1">
              <a:solidFill>
                <a:schemeClr val="tx2"/>
              </a:solidFill>
            </a:endParaRPr>
          </a:p>
        </p:txBody>
      </p:sp>
      <p:sp>
        <p:nvSpPr>
          <p:cNvPr id="24588" name="Rectangle 54"/>
          <p:cNvSpPr>
            <a:spLocks noChangeArrowheads="1"/>
          </p:cNvSpPr>
          <p:nvPr/>
        </p:nvSpPr>
        <p:spPr bwMode="auto">
          <a:xfrm>
            <a:off x="684213" y="2924175"/>
            <a:ext cx="958850" cy="366713"/>
          </a:xfrm>
          <a:prstGeom prst="rect">
            <a:avLst/>
          </a:prstGeom>
          <a:noFill/>
          <a:ln w="9525">
            <a:noFill/>
            <a:miter lim="800000"/>
            <a:headEnd/>
            <a:tailEnd/>
          </a:ln>
        </p:spPr>
        <p:txBody>
          <a:bodyPr wrap="none">
            <a:spAutoFit/>
          </a:bodyPr>
          <a:lstStyle/>
          <a:p>
            <a:r>
              <a:rPr lang="en-US" b="1">
                <a:solidFill>
                  <a:schemeClr val="tx2"/>
                </a:solidFill>
              </a:rPr>
              <a:t>S-band</a:t>
            </a:r>
            <a:endParaRPr lang="ru-RU" b="1">
              <a:solidFill>
                <a:schemeClr val="tx2"/>
              </a:solidFill>
            </a:endParaRPr>
          </a:p>
        </p:txBody>
      </p:sp>
      <p:sp>
        <p:nvSpPr>
          <p:cNvPr id="24589" name="Rectangle 55"/>
          <p:cNvSpPr>
            <a:spLocks noChangeArrowheads="1"/>
          </p:cNvSpPr>
          <p:nvPr/>
        </p:nvSpPr>
        <p:spPr bwMode="auto">
          <a:xfrm>
            <a:off x="4427538" y="6021388"/>
            <a:ext cx="1276350" cy="366712"/>
          </a:xfrm>
          <a:prstGeom prst="rect">
            <a:avLst/>
          </a:prstGeom>
          <a:noFill/>
          <a:ln w="9525">
            <a:noFill/>
            <a:miter lim="800000"/>
            <a:headEnd/>
            <a:tailEnd/>
          </a:ln>
        </p:spPr>
        <p:txBody>
          <a:bodyPr wrap="none">
            <a:spAutoFit/>
          </a:bodyPr>
          <a:lstStyle/>
          <a:p>
            <a:r>
              <a:rPr lang="en-US" b="1">
                <a:solidFill>
                  <a:schemeClr val="tx2"/>
                </a:solidFill>
              </a:rPr>
              <a:t>Wideband</a:t>
            </a:r>
            <a:endParaRPr lang="ru-RU" b="1">
              <a:solidFill>
                <a:schemeClr val="tx2"/>
              </a:solidFill>
            </a:endParaRPr>
          </a:p>
        </p:txBody>
      </p:sp>
      <p:pic>
        <p:nvPicPr>
          <p:cNvPr id="24590" name="Picture 56"/>
          <p:cNvPicPr>
            <a:picLocks noChangeAspect="1" noChangeArrowheads="1"/>
          </p:cNvPicPr>
          <p:nvPr/>
        </p:nvPicPr>
        <p:blipFill>
          <a:blip r:embed="rId7"/>
          <a:srcRect/>
          <a:stretch>
            <a:fillRect/>
          </a:stretch>
        </p:blipFill>
        <p:spPr bwMode="auto">
          <a:xfrm>
            <a:off x="179388" y="1052513"/>
            <a:ext cx="2663825" cy="1844675"/>
          </a:xfrm>
          <a:prstGeom prst="rect">
            <a:avLst/>
          </a:prstGeom>
          <a:noFill/>
          <a:ln w="9525">
            <a:noFill/>
            <a:miter lim="800000"/>
            <a:headEnd/>
            <a:tailEnd/>
          </a:ln>
        </p:spPr>
      </p:pic>
      <p:sp>
        <p:nvSpPr>
          <p:cNvPr id="24591" name="Rectangle 161"/>
          <p:cNvSpPr>
            <a:spLocks noChangeArrowheads="1"/>
          </p:cNvSpPr>
          <p:nvPr/>
        </p:nvSpPr>
        <p:spPr bwMode="auto">
          <a:xfrm>
            <a:off x="684213" y="6165850"/>
            <a:ext cx="1295400" cy="304800"/>
          </a:xfrm>
          <a:prstGeom prst="rect">
            <a:avLst/>
          </a:prstGeom>
          <a:noFill/>
          <a:ln w="9525">
            <a:noFill/>
            <a:miter lim="800000"/>
            <a:headEnd/>
            <a:tailEnd/>
          </a:ln>
        </p:spPr>
        <p:txBody>
          <a:bodyPr>
            <a:spAutoFit/>
          </a:bodyPr>
          <a:lstStyle/>
          <a:p>
            <a:pPr algn="ctr" eaLnBrk="0" hangingPunct="0"/>
            <a:r>
              <a:rPr lang="en-US" altLang="ru-RU" sz="1400" b="1">
                <a:solidFill>
                  <a:schemeClr val="accent2"/>
                </a:solidFill>
              </a:rPr>
              <a:t>Tri-band</a:t>
            </a:r>
            <a:endParaRPr lang="ru-RU" altLang="ru-RU" sz="1400" b="1">
              <a:solidFill>
                <a:schemeClr val="accent2"/>
              </a:solidFill>
            </a:endParaRPr>
          </a:p>
        </p:txBody>
      </p:sp>
      <p:sp>
        <p:nvSpPr>
          <p:cNvPr id="24592" name="Rectangle 161"/>
          <p:cNvSpPr>
            <a:spLocks noChangeArrowheads="1"/>
          </p:cNvSpPr>
          <p:nvPr/>
        </p:nvSpPr>
        <p:spPr bwMode="auto">
          <a:xfrm>
            <a:off x="7235825" y="6165850"/>
            <a:ext cx="1295400" cy="304800"/>
          </a:xfrm>
          <a:prstGeom prst="rect">
            <a:avLst/>
          </a:prstGeom>
          <a:noFill/>
          <a:ln w="9525">
            <a:noFill/>
            <a:miter lim="800000"/>
            <a:headEnd/>
            <a:tailEnd/>
          </a:ln>
        </p:spPr>
        <p:txBody>
          <a:bodyPr>
            <a:spAutoFit/>
          </a:bodyPr>
          <a:lstStyle/>
          <a:p>
            <a:pPr algn="ctr" eaLnBrk="0" hangingPunct="0"/>
            <a:r>
              <a:rPr lang="en-US" altLang="ru-RU" sz="1400" b="1">
                <a:solidFill>
                  <a:schemeClr val="accent2"/>
                </a:solidFill>
              </a:rPr>
              <a:t>Wideband</a:t>
            </a:r>
            <a:endParaRPr lang="ru-RU" altLang="ru-RU" sz="1400" b="1">
              <a:solidFill>
                <a:schemeClr val="accent2"/>
              </a:solidFill>
            </a:endParaRPr>
          </a:p>
        </p:txBody>
      </p:sp>
      <p:pic>
        <p:nvPicPr>
          <p:cNvPr id="24593" name="Picture 21"/>
          <p:cNvPicPr>
            <a:picLocks noChangeAspect="1" noChangeArrowheads="1"/>
          </p:cNvPicPr>
          <p:nvPr/>
        </p:nvPicPr>
        <p:blipFill>
          <a:blip r:embed="rId8"/>
          <a:srcRect/>
          <a:stretch>
            <a:fillRect/>
          </a:stretch>
        </p:blipFill>
        <p:spPr bwMode="auto">
          <a:xfrm>
            <a:off x="3132138" y="1125538"/>
            <a:ext cx="2808287" cy="1797050"/>
          </a:xfrm>
          <a:prstGeom prst="rect">
            <a:avLst/>
          </a:prstGeom>
          <a:noFill/>
          <a:ln w="9525">
            <a:noFill/>
            <a:miter lim="800000"/>
            <a:headEnd/>
            <a:tailEnd/>
          </a:ln>
        </p:spPr>
      </p:pic>
      <p:pic>
        <p:nvPicPr>
          <p:cNvPr id="24594" name="Picture 19"/>
          <p:cNvPicPr>
            <a:picLocks noChangeAspect="1" noChangeArrowheads="1"/>
          </p:cNvPicPr>
          <p:nvPr/>
        </p:nvPicPr>
        <p:blipFill>
          <a:blip r:embed="rId9"/>
          <a:srcRect/>
          <a:stretch>
            <a:fillRect/>
          </a:stretch>
        </p:blipFill>
        <p:spPr bwMode="auto">
          <a:xfrm>
            <a:off x="6877050" y="3500438"/>
            <a:ext cx="2030413"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altLang="ru-RU" b="1">
                <a:solidFill>
                  <a:srgbClr val="376092"/>
                </a:solidFill>
                <a:latin typeface="Open Sans" pitchFamily="34" charset="0"/>
                <a:cs typeface="Open Sans" pitchFamily="34" charset="0"/>
              </a:rPr>
              <a:t>RFI Protection</a:t>
            </a:r>
            <a:endParaRPr lang="ru-RU" altLang="ru-RU" b="1">
              <a:solidFill>
                <a:srgbClr val="376092"/>
              </a:solidFill>
              <a:latin typeface="Open Sans" pitchFamily="34" charset="0"/>
              <a:cs typeface="Open Sans" pitchFamily="34" charset="0"/>
            </a:endParaRPr>
          </a:p>
        </p:txBody>
      </p:sp>
      <p:sp>
        <p:nvSpPr>
          <p:cNvPr id="26626"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26627"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AF0EE4C0-0648-48DB-A7D8-6864CC87EDF0}" type="slidenum">
              <a:rPr lang="ru-RU" sz="1200">
                <a:latin typeface="Calibri" pitchFamily="34" charset="0"/>
              </a:rPr>
              <a:pPr algn="r"/>
              <a:t>7</a:t>
            </a:fld>
            <a:endParaRPr lang="ru-RU" sz="1200">
              <a:latin typeface="Calibri" pitchFamily="34" charset="0"/>
            </a:endParaRPr>
          </a:p>
        </p:txBody>
      </p:sp>
      <p:pic>
        <p:nvPicPr>
          <p:cNvPr id="26628"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631" name="Rectangle 17"/>
          <p:cNvSpPr>
            <a:spLocks noChangeArrowheads="1"/>
          </p:cNvSpPr>
          <p:nvPr/>
        </p:nvSpPr>
        <p:spPr bwMode="auto">
          <a:xfrm>
            <a:off x="395288" y="981075"/>
            <a:ext cx="7734300" cy="366713"/>
          </a:xfrm>
          <a:prstGeom prst="rect">
            <a:avLst/>
          </a:prstGeom>
          <a:noFill/>
          <a:ln w="9525">
            <a:noFill/>
            <a:miter lim="800000"/>
            <a:headEnd/>
            <a:tailEnd/>
          </a:ln>
        </p:spPr>
        <p:txBody>
          <a:bodyPr wrap="none" anchor="ctr">
            <a:spAutoFit/>
          </a:bodyPr>
          <a:lstStyle/>
          <a:p>
            <a:r>
              <a:rPr lang="ru-RU" b="1">
                <a:solidFill>
                  <a:srgbClr val="FF0000"/>
                </a:solidFill>
                <a:latin typeface="Open Sans" pitchFamily="34" charset="0"/>
              </a:rPr>
              <a:t>Hardware filtering of zones occupied by powerful narrowband RFI</a:t>
            </a:r>
            <a:r>
              <a:rPr lang="ru-RU"/>
              <a:t> </a:t>
            </a:r>
          </a:p>
        </p:txBody>
      </p:sp>
      <p:sp>
        <p:nvSpPr>
          <p:cNvPr id="26632" name="Rectangle 18"/>
          <p:cNvSpPr>
            <a:spLocks noChangeArrowheads="1"/>
          </p:cNvSpPr>
          <p:nvPr/>
        </p:nvSpPr>
        <p:spPr bwMode="auto">
          <a:xfrm>
            <a:off x="3708400" y="1846263"/>
            <a:ext cx="1327150" cy="641350"/>
          </a:xfrm>
          <a:prstGeom prst="rect">
            <a:avLst/>
          </a:prstGeom>
          <a:noFill/>
          <a:ln w="9525">
            <a:noFill/>
            <a:miter lim="800000"/>
            <a:headEnd/>
            <a:tailEnd/>
          </a:ln>
        </p:spPr>
        <p:txBody>
          <a:bodyPr wrap="none">
            <a:spAutoFit/>
          </a:bodyPr>
          <a:lstStyle/>
          <a:p>
            <a:pPr algn="ctr"/>
            <a:r>
              <a:rPr lang="en-US" b="1"/>
              <a:t>high-pass </a:t>
            </a:r>
          </a:p>
          <a:p>
            <a:pPr algn="ctr"/>
            <a:r>
              <a:rPr lang="en-US" b="1"/>
              <a:t>filter</a:t>
            </a:r>
            <a:endParaRPr lang="ru-RU" b="1"/>
          </a:p>
        </p:txBody>
      </p:sp>
      <p:sp>
        <p:nvSpPr>
          <p:cNvPr id="26633" name="AutoShape 22"/>
          <p:cNvSpPr>
            <a:spLocks noChangeArrowheads="1"/>
          </p:cNvSpPr>
          <p:nvPr/>
        </p:nvSpPr>
        <p:spPr bwMode="auto">
          <a:xfrm>
            <a:off x="3851275" y="2422525"/>
            <a:ext cx="1152525" cy="288925"/>
          </a:xfrm>
          <a:prstGeom prst="rightArrow">
            <a:avLst>
              <a:gd name="adj1" fmla="val 50000"/>
              <a:gd name="adj2" fmla="val 99725"/>
            </a:avLst>
          </a:prstGeom>
          <a:solidFill>
            <a:schemeClr val="accent1"/>
          </a:solidFill>
          <a:ln w="9525">
            <a:solidFill>
              <a:schemeClr val="tx1"/>
            </a:solidFill>
            <a:miter lim="800000"/>
            <a:headEnd/>
            <a:tailEnd/>
          </a:ln>
        </p:spPr>
        <p:txBody>
          <a:bodyPr wrap="none" anchor="ctr"/>
          <a:lstStyle/>
          <a:p>
            <a:endParaRPr lang="ru-RU"/>
          </a:p>
        </p:txBody>
      </p:sp>
      <p:sp>
        <p:nvSpPr>
          <p:cNvPr id="26634" name="Rectangle 23"/>
          <p:cNvSpPr>
            <a:spLocks noChangeArrowheads="1"/>
          </p:cNvSpPr>
          <p:nvPr/>
        </p:nvSpPr>
        <p:spPr bwMode="auto">
          <a:xfrm>
            <a:off x="3419475" y="3500438"/>
            <a:ext cx="2533650" cy="366712"/>
          </a:xfrm>
          <a:prstGeom prst="rect">
            <a:avLst/>
          </a:prstGeom>
          <a:noFill/>
          <a:ln w="9525">
            <a:noFill/>
            <a:miter lim="800000"/>
            <a:headEnd/>
            <a:tailEnd/>
          </a:ln>
        </p:spPr>
        <p:txBody>
          <a:bodyPr wrap="none">
            <a:spAutoFit/>
          </a:bodyPr>
          <a:lstStyle/>
          <a:p>
            <a:r>
              <a:rPr lang="en-US" b="1">
                <a:solidFill>
                  <a:schemeClr val="tx2"/>
                </a:solidFill>
              </a:rPr>
              <a:t>Svetloe S-band RT-32</a:t>
            </a:r>
            <a:endParaRPr lang="ru-RU" b="1">
              <a:solidFill>
                <a:schemeClr val="tx2"/>
              </a:solidFill>
            </a:endParaRPr>
          </a:p>
        </p:txBody>
      </p:sp>
      <p:sp>
        <p:nvSpPr>
          <p:cNvPr id="26635" name="Rectangle 24"/>
          <p:cNvSpPr>
            <a:spLocks noChangeArrowheads="1"/>
          </p:cNvSpPr>
          <p:nvPr/>
        </p:nvSpPr>
        <p:spPr bwMode="auto">
          <a:xfrm>
            <a:off x="4067175" y="6092825"/>
            <a:ext cx="1657350" cy="366713"/>
          </a:xfrm>
          <a:prstGeom prst="rect">
            <a:avLst/>
          </a:prstGeom>
          <a:noFill/>
          <a:ln w="9525">
            <a:noFill/>
            <a:miter lim="800000"/>
            <a:headEnd/>
            <a:tailEnd/>
          </a:ln>
        </p:spPr>
        <p:txBody>
          <a:bodyPr wrap="none">
            <a:spAutoFit/>
          </a:bodyPr>
          <a:lstStyle/>
          <a:p>
            <a:r>
              <a:rPr lang="en-US" b="1">
                <a:solidFill>
                  <a:schemeClr val="tx2"/>
                </a:solidFill>
              </a:rPr>
              <a:t>S-band RT-13</a:t>
            </a:r>
            <a:endParaRPr lang="ru-RU" b="1">
              <a:solidFill>
                <a:schemeClr val="tx2"/>
              </a:solidFill>
            </a:endParaRPr>
          </a:p>
        </p:txBody>
      </p:sp>
      <p:pic>
        <p:nvPicPr>
          <p:cNvPr id="26636" name="Picture 17"/>
          <p:cNvPicPr>
            <a:picLocks noChangeAspect="1" noChangeArrowheads="1"/>
          </p:cNvPicPr>
          <p:nvPr/>
        </p:nvPicPr>
        <p:blipFill>
          <a:blip r:embed="rId4"/>
          <a:srcRect/>
          <a:stretch>
            <a:fillRect/>
          </a:stretch>
        </p:blipFill>
        <p:spPr bwMode="auto">
          <a:xfrm>
            <a:off x="1258888" y="3933825"/>
            <a:ext cx="6985000" cy="2151063"/>
          </a:xfrm>
          <a:prstGeom prst="rect">
            <a:avLst/>
          </a:prstGeom>
          <a:noFill/>
          <a:ln w="9525">
            <a:noFill/>
            <a:miter lim="800000"/>
            <a:headEnd/>
            <a:tailEnd/>
          </a:ln>
        </p:spPr>
      </p:pic>
      <p:pic>
        <p:nvPicPr>
          <p:cNvPr id="26637" name="Picture 16"/>
          <p:cNvPicPr>
            <a:picLocks noChangeAspect="1" noChangeArrowheads="1"/>
          </p:cNvPicPr>
          <p:nvPr/>
        </p:nvPicPr>
        <p:blipFill>
          <a:blip r:embed="rId5"/>
          <a:srcRect/>
          <a:stretch>
            <a:fillRect/>
          </a:stretch>
        </p:blipFill>
        <p:spPr bwMode="auto">
          <a:xfrm>
            <a:off x="5148263" y="1484313"/>
            <a:ext cx="3716337" cy="2016125"/>
          </a:xfrm>
          <a:prstGeom prst="rect">
            <a:avLst/>
          </a:prstGeom>
          <a:noFill/>
          <a:ln w="9525">
            <a:noFill/>
            <a:miter lim="800000"/>
            <a:headEnd/>
            <a:tailEnd/>
          </a:ln>
        </p:spPr>
      </p:pic>
      <p:pic>
        <p:nvPicPr>
          <p:cNvPr id="26638" name="Picture 17"/>
          <p:cNvPicPr>
            <a:picLocks noChangeAspect="1" noChangeArrowheads="1"/>
          </p:cNvPicPr>
          <p:nvPr/>
        </p:nvPicPr>
        <p:blipFill>
          <a:blip r:embed="rId6"/>
          <a:srcRect/>
          <a:stretch>
            <a:fillRect/>
          </a:stretch>
        </p:blipFill>
        <p:spPr bwMode="auto">
          <a:xfrm>
            <a:off x="107950" y="1484313"/>
            <a:ext cx="3600450" cy="2005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altLang="ru-RU" b="1">
                <a:solidFill>
                  <a:srgbClr val="376092"/>
                </a:solidFill>
                <a:latin typeface="Open Sans" pitchFamily="34" charset="0"/>
                <a:cs typeface="Open Sans" pitchFamily="34" charset="0"/>
              </a:rPr>
              <a:t>RFI Protection</a:t>
            </a:r>
            <a:endParaRPr lang="ru-RU" altLang="ru-RU" b="1">
              <a:solidFill>
                <a:srgbClr val="376092"/>
              </a:solidFill>
              <a:latin typeface="Open Sans" pitchFamily="34" charset="0"/>
              <a:cs typeface="Open Sans" pitchFamily="34" charset="0"/>
            </a:endParaRPr>
          </a:p>
        </p:txBody>
      </p:sp>
      <p:sp>
        <p:nvSpPr>
          <p:cNvPr id="28674"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28675"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CFC97A8B-DB4C-4CC8-AEC7-EFD843692100}" type="slidenum">
              <a:rPr lang="ru-RU" sz="1200">
                <a:latin typeface="Calibri" pitchFamily="34" charset="0"/>
              </a:rPr>
              <a:pPr algn="r"/>
              <a:t>8</a:t>
            </a:fld>
            <a:endParaRPr lang="ru-RU" sz="1200">
              <a:latin typeface="Calibri" pitchFamily="34" charset="0"/>
            </a:endParaRPr>
          </a:p>
        </p:txBody>
      </p:sp>
      <p:pic>
        <p:nvPicPr>
          <p:cNvPr id="28676"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679" name="Rectangle 30"/>
          <p:cNvSpPr>
            <a:spLocks noChangeArrowheads="1"/>
          </p:cNvSpPr>
          <p:nvPr/>
        </p:nvSpPr>
        <p:spPr bwMode="auto">
          <a:xfrm>
            <a:off x="1042988" y="908050"/>
            <a:ext cx="7169150" cy="366713"/>
          </a:xfrm>
          <a:prstGeom prst="rect">
            <a:avLst/>
          </a:prstGeom>
          <a:noFill/>
          <a:ln w="9525">
            <a:noFill/>
            <a:miter lim="800000"/>
            <a:headEnd/>
            <a:tailEnd/>
          </a:ln>
        </p:spPr>
        <p:txBody>
          <a:bodyPr wrap="none">
            <a:spAutoFit/>
          </a:bodyPr>
          <a:lstStyle/>
          <a:p>
            <a:r>
              <a:rPr lang="ru-RU" b="1">
                <a:solidFill>
                  <a:srgbClr val="FF0000"/>
                </a:solidFill>
              </a:rPr>
              <a:t>Correlator and postprocessing software for interference filtering</a:t>
            </a:r>
          </a:p>
        </p:txBody>
      </p:sp>
      <p:sp>
        <p:nvSpPr>
          <p:cNvPr id="28680" name="Rectangle 31"/>
          <p:cNvSpPr>
            <a:spLocks noChangeArrowheads="1"/>
          </p:cNvSpPr>
          <p:nvPr/>
        </p:nvSpPr>
        <p:spPr bwMode="auto">
          <a:xfrm>
            <a:off x="250825" y="1268413"/>
            <a:ext cx="8642350" cy="1581150"/>
          </a:xfrm>
          <a:prstGeom prst="rect">
            <a:avLst/>
          </a:prstGeom>
          <a:noFill/>
          <a:ln w="9525">
            <a:noFill/>
            <a:miter lim="800000"/>
            <a:headEnd/>
            <a:tailEnd/>
          </a:ln>
        </p:spPr>
        <p:txBody>
          <a:bodyPr>
            <a:spAutoFit/>
          </a:bodyPr>
          <a:lstStyle/>
          <a:p>
            <a:r>
              <a:rPr lang="ru-RU" sz="1400" b="1">
                <a:solidFill>
                  <a:srgbClr val="C0504D"/>
                </a:solidFill>
                <a:latin typeface="Open Sans" pitchFamily="34" charset="0"/>
              </a:rPr>
              <a:t>RFI filtering in VLBI mode</a:t>
            </a:r>
          </a:p>
          <a:p>
            <a:r>
              <a:rPr lang="ru-RU" sz="1400" b="1">
                <a:solidFill>
                  <a:srgbClr val="C0504D"/>
                </a:solidFill>
                <a:latin typeface="Open Sans" pitchFamily="34" charset="0"/>
              </a:rPr>
              <a:t>DiFX — the software correlator:</a:t>
            </a:r>
          </a:p>
          <a:p>
            <a:r>
              <a:rPr lang="ru-RU" sz="1400" b="1">
                <a:solidFill>
                  <a:srgbClr val="1F497D"/>
                </a:solidFill>
                <a:latin typeface="Open Sans" pitchFamily="34" charset="0"/>
              </a:rPr>
              <a:t>Cut bandwidth on 2n MHz slices (zoom band) to exclude strong RFI signal from correlation.</a:t>
            </a:r>
          </a:p>
          <a:p>
            <a:r>
              <a:rPr lang="ru-RU" sz="1400" b="1">
                <a:solidFill>
                  <a:srgbClr val="C0504D"/>
                </a:solidFill>
                <a:latin typeface="Open Sans" pitchFamily="34" charset="0"/>
              </a:rPr>
              <a:t>PIMA — the postprocessing software:</a:t>
            </a:r>
          </a:p>
          <a:p>
            <a:r>
              <a:rPr lang="ru-RU" sz="1400" b="1">
                <a:solidFill>
                  <a:srgbClr val="1F497D"/>
                </a:solidFill>
                <a:latin typeface="Open Sans" pitchFamily="34" charset="0"/>
              </a:rPr>
              <a:t>Block arbitrary spectral channels of auto- and/or cross-correlation measures from calculations.</a:t>
            </a:r>
          </a:p>
          <a:p>
            <a:r>
              <a:rPr lang="ru-RU" sz="1400" b="1">
                <a:solidFill>
                  <a:srgbClr val="C0504D"/>
                </a:solidFill>
                <a:latin typeface="Open Sans" pitchFamily="34" charset="0"/>
              </a:rPr>
              <a:t>HOPS — the postprocessing software:</a:t>
            </a:r>
            <a:endParaRPr lang="en-US" sz="1400" b="1">
              <a:solidFill>
                <a:srgbClr val="C0504D"/>
              </a:solidFill>
              <a:latin typeface="Open Sans" pitchFamily="34" charset="0"/>
            </a:endParaRPr>
          </a:p>
          <a:p>
            <a:r>
              <a:rPr lang="ru-RU" sz="1400" b="1">
                <a:solidFill>
                  <a:srgbClr val="1F497D"/>
                </a:solidFill>
                <a:latin typeface="Open Sans" pitchFamily="34" charset="0"/>
              </a:rPr>
              <a:t>Block arbitrary IF channels from calculations.</a:t>
            </a:r>
          </a:p>
        </p:txBody>
      </p:sp>
      <p:pic>
        <p:nvPicPr>
          <p:cNvPr id="28681" name="Picture 32"/>
          <p:cNvPicPr>
            <a:picLocks noChangeAspect="1" noChangeArrowheads="1"/>
          </p:cNvPicPr>
          <p:nvPr/>
        </p:nvPicPr>
        <p:blipFill>
          <a:blip r:embed="rId4"/>
          <a:srcRect/>
          <a:stretch>
            <a:fillRect/>
          </a:stretch>
        </p:blipFill>
        <p:spPr bwMode="auto">
          <a:xfrm>
            <a:off x="611188" y="2924175"/>
            <a:ext cx="2951162" cy="2151063"/>
          </a:xfrm>
          <a:prstGeom prst="rect">
            <a:avLst/>
          </a:prstGeom>
          <a:noFill/>
          <a:ln w="9525">
            <a:noFill/>
            <a:miter lim="800000"/>
            <a:headEnd/>
            <a:tailEnd/>
          </a:ln>
        </p:spPr>
      </p:pic>
      <p:pic>
        <p:nvPicPr>
          <p:cNvPr id="28682" name="Picture 33"/>
          <p:cNvPicPr>
            <a:picLocks noChangeAspect="1" noChangeArrowheads="1"/>
          </p:cNvPicPr>
          <p:nvPr/>
        </p:nvPicPr>
        <p:blipFill>
          <a:blip r:embed="rId5"/>
          <a:srcRect/>
          <a:stretch>
            <a:fillRect/>
          </a:stretch>
        </p:blipFill>
        <p:spPr bwMode="auto">
          <a:xfrm>
            <a:off x="4716463" y="2924175"/>
            <a:ext cx="3095625" cy="2162175"/>
          </a:xfrm>
          <a:prstGeom prst="rect">
            <a:avLst/>
          </a:prstGeom>
          <a:noFill/>
          <a:ln w="9525">
            <a:noFill/>
            <a:miter lim="800000"/>
            <a:headEnd/>
            <a:tailEnd/>
          </a:ln>
        </p:spPr>
      </p:pic>
      <p:sp>
        <p:nvSpPr>
          <p:cNvPr id="28683" name="Rectangle 34"/>
          <p:cNvSpPr>
            <a:spLocks noChangeArrowheads="1"/>
          </p:cNvSpPr>
          <p:nvPr/>
        </p:nvSpPr>
        <p:spPr bwMode="auto">
          <a:xfrm>
            <a:off x="0" y="5229225"/>
            <a:ext cx="8964613" cy="1231106"/>
          </a:xfrm>
          <a:prstGeom prst="rect">
            <a:avLst/>
          </a:prstGeom>
          <a:noFill/>
          <a:ln w="9525">
            <a:noFill/>
            <a:miter lim="800000"/>
            <a:headEnd/>
            <a:tailEnd/>
          </a:ln>
        </p:spPr>
        <p:txBody>
          <a:bodyPr>
            <a:spAutoFit/>
          </a:bodyPr>
          <a:lstStyle/>
          <a:p>
            <a:r>
              <a:rPr lang="ru-RU" sz="1400" b="1" dirty="0" err="1">
                <a:solidFill>
                  <a:srgbClr val="C0504D"/>
                </a:solidFill>
              </a:rPr>
              <a:t>Example</a:t>
            </a:r>
            <a:r>
              <a:rPr lang="ru-RU" sz="1400" b="1" dirty="0">
                <a:solidFill>
                  <a:srgbClr val="C0504D"/>
                </a:solidFill>
              </a:rPr>
              <a:t> </a:t>
            </a:r>
            <a:r>
              <a:rPr lang="ru-RU" sz="1400" b="1" dirty="0" err="1">
                <a:solidFill>
                  <a:srgbClr val="C0504D"/>
                </a:solidFill>
              </a:rPr>
              <a:t>of</a:t>
            </a:r>
            <a:r>
              <a:rPr lang="ru-RU" sz="1400" b="1" dirty="0">
                <a:solidFill>
                  <a:srgbClr val="C0504D"/>
                </a:solidFill>
              </a:rPr>
              <a:t> PIMA RFI </a:t>
            </a:r>
            <a:r>
              <a:rPr lang="ru-RU" sz="1400" b="1" dirty="0" err="1">
                <a:solidFill>
                  <a:srgbClr val="C0504D"/>
                </a:solidFill>
              </a:rPr>
              <a:t>filtering</a:t>
            </a:r>
            <a:r>
              <a:rPr lang="ru-RU" sz="1400" b="1" dirty="0">
                <a:solidFill>
                  <a:srgbClr val="C0504D"/>
                </a:solidFill>
              </a:rPr>
              <a:t> </a:t>
            </a:r>
            <a:r>
              <a:rPr lang="ru-RU" sz="1400" b="1" dirty="0" err="1">
                <a:solidFill>
                  <a:srgbClr val="C0504D"/>
                </a:solidFill>
              </a:rPr>
              <a:t>capability</a:t>
            </a:r>
            <a:r>
              <a:rPr lang="ru-RU" sz="1400" b="1" dirty="0">
                <a:solidFill>
                  <a:srgbClr val="C0504D"/>
                </a:solidFill>
              </a:rPr>
              <a:t>:</a:t>
            </a:r>
          </a:p>
          <a:p>
            <a:r>
              <a:rPr lang="en-US" sz="1400" b="1" dirty="0">
                <a:solidFill>
                  <a:srgbClr val="1F497D"/>
                </a:solidFill>
              </a:rPr>
              <a:t>Experimental </a:t>
            </a:r>
            <a:r>
              <a:rPr lang="en-US" sz="1400" b="1" dirty="0" err="1">
                <a:solidFill>
                  <a:srgbClr val="1F497D"/>
                </a:solidFill>
              </a:rPr>
              <a:t>i</a:t>
            </a:r>
            <a:r>
              <a:rPr lang="ru-RU" sz="1400" b="1" dirty="0" err="1">
                <a:solidFill>
                  <a:srgbClr val="1F497D"/>
                </a:solidFill>
              </a:rPr>
              <a:t>ntensive</a:t>
            </a:r>
            <a:r>
              <a:rPr lang="ru-RU" sz="1400" b="1" dirty="0">
                <a:solidFill>
                  <a:srgbClr val="1F497D"/>
                </a:solidFill>
              </a:rPr>
              <a:t> </a:t>
            </a:r>
            <a:r>
              <a:rPr lang="ru-RU" sz="1400" b="1" dirty="0" err="1">
                <a:solidFill>
                  <a:srgbClr val="1F497D"/>
                </a:solidFill>
              </a:rPr>
              <a:t>session</a:t>
            </a:r>
            <a:r>
              <a:rPr lang="ru-RU" sz="1400" b="1" dirty="0">
                <a:solidFill>
                  <a:srgbClr val="1F497D"/>
                </a:solidFill>
              </a:rPr>
              <a:t> R1091D </a:t>
            </a:r>
            <a:r>
              <a:rPr lang="ru-RU" sz="1400" b="1" dirty="0" err="1">
                <a:solidFill>
                  <a:srgbClr val="1F497D"/>
                </a:solidFill>
              </a:rPr>
              <a:t>with</a:t>
            </a:r>
            <a:r>
              <a:rPr lang="ru-RU" sz="1400" b="1" dirty="0">
                <a:solidFill>
                  <a:srgbClr val="1F497D"/>
                </a:solidFill>
              </a:rPr>
              <a:t> </a:t>
            </a:r>
            <a:r>
              <a:rPr lang="en-US" sz="1400" b="1" dirty="0">
                <a:solidFill>
                  <a:srgbClr val="1F497D"/>
                </a:solidFill>
              </a:rPr>
              <a:t>RT-13 </a:t>
            </a:r>
            <a:r>
              <a:rPr lang="ru-RU" sz="1400" b="1" dirty="0" err="1">
                <a:solidFill>
                  <a:srgbClr val="1F497D"/>
                </a:solidFill>
              </a:rPr>
              <a:t>antennas</a:t>
            </a:r>
            <a:r>
              <a:rPr lang="ru-RU" sz="1400" b="1" dirty="0">
                <a:solidFill>
                  <a:srgbClr val="1F497D"/>
                </a:solidFill>
              </a:rPr>
              <a:t> </a:t>
            </a:r>
            <a:r>
              <a:rPr lang="ru-RU" sz="1400" b="1" dirty="0" err="1">
                <a:solidFill>
                  <a:srgbClr val="1F497D"/>
                </a:solidFill>
              </a:rPr>
              <a:t>on</a:t>
            </a:r>
            <a:r>
              <a:rPr lang="ru-RU" sz="1400" b="1" dirty="0">
                <a:solidFill>
                  <a:srgbClr val="1F497D"/>
                </a:solidFill>
              </a:rPr>
              <a:t> </a:t>
            </a:r>
            <a:r>
              <a:rPr lang="ru-RU" sz="1400" b="1" dirty="0" err="1">
                <a:solidFill>
                  <a:srgbClr val="1F497D"/>
                </a:solidFill>
              </a:rPr>
              <a:t>April</a:t>
            </a:r>
            <a:r>
              <a:rPr lang="ru-RU" sz="1400" b="1" dirty="0">
                <a:solidFill>
                  <a:srgbClr val="1F497D"/>
                </a:solidFill>
              </a:rPr>
              <a:t>, 1</a:t>
            </a:r>
            <a:r>
              <a:rPr lang="en-US" sz="1400" b="1" dirty="0">
                <a:solidFill>
                  <a:srgbClr val="1F497D"/>
                </a:solidFill>
              </a:rPr>
              <a:t> </a:t>
            </a:r>
            <a:r>
              <a:rPr lang="ru-RU" sz="1400" b="1" dirty="0">
                <a:solidFill>
                  <a:srgbClr val="1F497D"/>
                </a:solidFill>
              </a:rPr>
              <a:t>2017</a:t>
            </a:r>
            <a:r>
              <a:rPr lang="en-US" dirty="0"/>
              <a:t> </a:t>
            </a:r>
            <a:r>
              <a:rPr lang="en-US" sz="1400" b="1" dirty="0">
                <a:solidFill>
                  <a:srgbClr val="1F497D"/>
                </a:solidFill>
              </a:rPr>
              <a:t>without </a:t>
            </a:r>
            <a:r>
              <a:rPr lang="en-US" sz="1400" b="1" dirty="0" smtClean="0">
                <a:solidFill>
                  <a:srgbClr val="1F497D"/>
                </a:solidFill>
              </a:rPr>
              <a:t>n</a:t>
            </a:r>
            <a:r>
              <a:rPr lang="en-US" sz="1400" b="1" dirty="0">
                <a:solidFill>
                  <a:srgbClr val="1F497D"/>
                </a:solidFill>
              </a:rPr>
              <a:t>o</a:t>
            </a:r>
            <a:r>
              <a:rPr lang="en-US" sz="1400" b="1" dirty="0" smtClean="0">
                <a:solidFill>
                  <a:srgbClr val="1F497D"/>
                </a:solidFill>
              </a:rPr>
              <a:t>tch </a:t>
            </a:r>
            <a:r>
              <a:rPr lang="en-US" sz="1400" b="1" dirty="0">
                <a:solidFill>
                  <a:srgbClr val="1F497D"/>
                </a:solidFill>
              </a:rPr>
              <a:t>Wi-Fi filter</a:t>
            </a:r>
            <a:r>
              <a:rPr lang="ru-RU" sz="1400" b="1" dirty="0">
                <a:solidFill>
                  <a:srgbClr val="1F497D"/>
                </a:solidFill>
              </a:rPr>
              <a:t>;</a:t>
            </a:r>
            <a:r>
              <a:rPr lang="en-US" sz="1400" b="1" dirty="0">
                <a:solidFill>
                  <a:srgbClr val="1F497D"/>
                </a:solidFill>
              </a:rPr>
              <a:t> </a:t>
            </a:r>
            <a:r>
              <a:rPr lang="ru-RU" sz="1400" b="1" dirty="0" err="1">
                <a:solidFill>
                  <a:srgbClr val="1F497D"/>
                </a:solidFill>
              </a:rPr>
              <a:t>Purpose</a:t>
            </a:r>
            <a:r>
              <a:rPr lang="ru-RU" sz="1400" b="1" dirty="0">
                <a:solidFill>
                  <a:srgbClr val="1F497D"/>
                </a:solidFill>
              </a:rPr>
              <a:t> </a:t>
            </a:r>
            <a:r>
              <a:rPr lang="ru-RU" sz="1400" b="1" dirty="0" err="1">
                <a:solidFill>
                  <a:srgbClr val="1F497D"/>
                </a:solidFill>
              </a:rPr>
              <a:t>to</a:t>
            </a:r>
            <a:r>
              <a:rPr lang="ru-RU" sz="1400" b="1" dirty="0">
                <a:solidFill>
                  <a:srgbClr val="1F497D"/>
                </a:solidFill>
              </a:rPr>
              <a:t> </a:t>
            </a:r>
            <a:r>
              <a:rPr lang="ru-RU" sz="1400" b="1" dirty="0" err="1">
                <a:solidFill>
                  <a:srgbClr val="1F497D"/>
                </a:solidFill>
              </a:rPr>
              <a:t>determine</a:t>
            </a:r>
            <a:r>
              <a:rPr lang="ru-RU" sz="1400" b="1" dirty="0">
                <a:solidFill>
                  <a:srgbClr val="1F497D"/>
                </a:solidFill>
              </a:rPr>
              <a:t> UT;</a:t>
            </a:r>
          </a:p>
          <a:p>
            <a:r>
              <a:rPr lang="ru-RU" sz="1400" b="1" dirty="0" err="1">
                <a:solidFill>
                  <a:srgbClr val="1F497D"/>
                </a:solidFill>
              </a:rPr>
              <a:t>On</a:t>
            </a:r>
            <a:r>
              <a:rPr lang="ru-RU" sz="1400" b="1" dirty="0">
                <a:solidFill>
                  <a:srgbClr val="1F497D"/>
                </a:solidFill>
              </a:rPr>
              <a:t> </a:t>
            </a:r>
            <a:r>
              <a:rPr lang="ru-RU" sz="1400" b="1" dirty="0" err="1">
                <a:solidFill>
                  <a:srgbClr val="1F497D"/>
                </a:solidFill>
              </a:rPr>
              <a:t>the</a:t>
            </a:r>
            <a:r>
              <a:rPr lang="ru-RU" sz="1400" b="1" dirty="0">
                <a:solidFill>
                  <a:srgbClr val="1F497D"/>
                </a:solidFill>
              </a:rPr>
              <a:t> </a:t>
            </a:r>
            <a:r>
              <a:rPr lang="ru-RU" sz="1400" b="1" dirty="0" err="1">
                <a:solidFill>
                  <a:srgbClr val="1F497D"/>
                </a:solidFill>
              </a:rPr>
              <a:t>left</a:t>
            </a:r>
            <a:r>
              <a:rPr lang="ru-RU" sz="1400" b="1" dirty="0">
                <a:solidFill>
                  <a:srgbClr val="1F497D"/>
                </a:solidFill>
              </a:rPr>
              <a:t> </a:t>
            </a:r>
            <a:r>
              <a:rPr lang="ru-RU" sz="1400" b="1" dirty="0" err="1">
                <a:solidFill>
                  <a:srgbClr val="1F497D"/>
                </a:solidFill>
              </a:rPr>
              <a:t>panel</a:t>
            </a:r>
            <a:r>
              <a:rPr lang="ru-RU" sz="1400" b="1" dirty="0">
                <a:solidFill>
                  <a:srgbClr val="1F497D"/>
                </a:solidFill>
              </a:rPr>
              <a:t> </a:t>
            </a:r>
            <a:r>
              <a:rPr lang="ru-RU" sz="1400" b="1" dirty="0" err="1">
                <a:solidFill>
                  <a:srgbClr val="1F497D"/>
                </a:solidFill>
              </a:rPr>
              <a:t>strong</a:t>
            </a:r>
            <a:r>
              <a:rPr lang="ru-RU" sz="1400" b="1" dirty="0">
                <a:solidFill>
                  <a:srgbClr val="1F497D"/>
                </a:solidFill>
              </a:rPr>
              <a:t> RFI </a:t>
            </a:r>
            <a:r>
              <a:rPr lang="ru-RU" sz="1400" b="1" dirty="0" err="1">
                <a:solidFill>
                  <a:srgbClr val="1F497D"/>
                </a:solidFill>
              </a:rPr>
              <a:t>in</a:t>
            </a:r>
            <a:r>
              <a:rPr lang="ru-RU" sz="1400" b="1" dirty="0">
                <a:solidFill>
                  <a:srgbClr val="1F497D"/>
                </a:solidFill>
              </a:rPr>
              <a:t> </a:t>
            </a:r>
            <a:r>
              <a:rPr lang="ru-RU" sz="1400" b="1" dirty="0" err="1">
                <a:solidFill>
                  <a:srgbClr val="1F497D"/>
                </a:solidFill>
              </a:rPr>
              <a:t>Zelenchukskaya</a:t>
            </a:r>
            <a:r>
              <a:rPr lang="ru-RU" sz="1400" b="1" dirty="0">
                <a:solidFill>
                  <a:srgbClr val="1F497D"/>
                </a:solidFill>
              </a:rPr>
              <a:t> (</a:t>
            </a:r>
            <a:r>
              <a:rPr lang="ru-RU" sz="1400" b="1" dirty="0" err="1">
                <a:solidFill>
                  <a:srgbClr val="1F497D"/>
                </a:solidFill>
              </a:rPr>
              <a:t>estimated</a:t>
            </a:r>
            <a:r>
              <a:rPr lang="ru-RU" sz="1400" b="1" dirty="0">
                <a:solidFill>
                  <a:srgbClr val="1F497D"/>
                </a:solidFill>
              </a:rPr>
              <a:t> UT </a:t>
            </a:r>
            <a:r>
              <a:rPr lang="ru-RU" sz="1400" b="1" dirty="0" err="1">
                <a:solidFill>
                  <a:srgbClr val="1F497D"/>
                </a:solidFill>
              </a:rPr>
              <a:t>formal</a:t>
            </a:r>
            <a:r>
              <a:rPr lang="ru-RU" sz="1400" b="1" dirty="0">
                <a:solidFill>
                  <a:srgbClr val="1F497D"/>
                </a:solidFill>
              </a:rPr>
              <a:t> </a:t>
            </a:r>
            <a:r>
              <a:rPr lang="ru-RU" sz="1400" b="1" dirty="0" err="1">
                <a:solidFill>
                  <a:srgbClr val="1F497D"/>
                </a:solidFill>
              </a:rPr>
              <a:t>error</a:t>
            </a:r>
            <a:r>
              <a:rPr lang="ru-RU" sz="1400" b="1" dirty="0">
                <a:solidFill>
                  <a:srgbClr val="1F497D"/>
                </a:solidFill>
              </a:rPr>
              <a:t> 16.0 </a:t>
            </a:r>
            <a:r>
              <a:rPr lang="ru-RU" sz="1400" b="1" dirty="0" err="1">
                <a:solidFill>
                  <a:srgbClr val="1F497D"/>
                </a:solidFill>
              </a:rPr>
              <a:t>us</a:t>
            </a:r>
            <a:r>
              <a:rPr lang="ru-RU" sz="1400" b="1" dirty="0">
                <a:solidFill>
                  <a:srgbClr val="1F497D"/>
                </a:solidFill>
              </a:rPr>
              <a:t>);</a:t>
            </a:r>
          </a:p>
          <a:p>
            <a:r>
              <a:rPr lang="ru-RU" sz="1400" b="1" dirty="0" err="1">
                <a:solidFill>
                  <a:srgbClr val="1F497D"/>
                </a:solidFill>
              </a:rPr>
              <a:t>On</a:t>
            </a:r>
            <a:r>
              <a:rPr lang="ru-RU" sz="1400" b="1" dirty="0">
                <a:solidFill>
                  <a:srgbClr val="1F497D"/>
                </a:solidFill>
              </a:rPr>
              <a:t> </a:t>
            </a:r>
            <a:r>
              <a:rPr lang="ru-RU" sz="1400" b="1" dirty="0" err="1">
                <a:solidFill>
                  <a:srgbClr val="1F497D"/>
                </a:solidFill>
              </a:rPr>
              <a:t>the</a:t>
            </a:r>
            <a:r>
              <a:rPr lang="ru-RU" sz="1400" b="1" dirty="0">
                <a:solidFill>
                  <a:srgbClr val="1F497D"/>
                </a:solidFill>
              </a:rPr>
              <a:t> </a:t>
            </a:r>
            <a:r>
              <a:rPr lang="ru-RU" sz="1400" b="1" dirty="0" err="1">
                <a:solidFill>
                  <a:srgbClr val="1F497D"/>
                </a:solidFill>
              </a:rPr>
              <a:t>right</a:t>
            </a:r>
            <a:r>
              <a:rPr lang="ru-RU" sz="1400" b="1" dirty="0">
                <a:solidFill>
                  <a:srgbClr val="1F497D"/>
                </a:solidFill>
              </a:rPr>
              <a:t> </a:t>
            </a:r>
            <a:r>
              <a:rPr lang="ru-RU" sz="1400" b="1" dirty="0" err="1">
                <a:solidFill>
                  <a:srgbClr val="1F497D"/>
                </a:solidFill>
              </a:rPr>
              <a:t>panel</a:t>
            </a:r>
            <a:r>
              <a:rPr lang="ru-RU" sz="1400" b="1" dirty="0">
                <a:solidFill>
                  <a:srgbClr val="1F497D"/>
                </a:solidFill>
              </a:rPr>
              <a:t> RFI </a:t>
            </a:r>
            <a:r>
              <a:rPr lang="ru-RU" sz="1400" b="1" dirty="0" err="1">
                <a:solidFill>
                  <a:srgbClr val="1F497D"/>
                </a:solidFill>
              </a:rPr>
              <a:t>is</a:t>
            </a:r>
            <a:r>
              <a:rPr lang="ru-RU" sz="1400" b="1" dirty="0">
                <a:solidFill>
                  <a:srgbClr val="1F497D"/>
                </a:solidFill>
              </a:rPr>
              <a:t> </a:t>
            </a:r>
            <a:r>
              <a:rPr lang="ru-RU" sz="1400" b="1" dirty="0" err="1">
                <a:solidFill>
                  <a:srgbClr val="1F497D"/>
                </a:solidFill>
              </a:rPr>
              <a:t>cuted</a:t>
            </a:r>
            <a:r>
              <a:rPr lang="ru-RU" sz="1400" b="1" dirty="0">
                <a:solidFill>
                  <a:srgbClr val="1F497D"/>
                </a:solidFill>
              </a:rPr>
              <a:t> </a:t>
            </a:r>
            <a:r>
              <a:rPr lang="ru-RU" sz="1400" b="1" dirty="0" err="1">
                <a:solidFill>
                  <a:srgbClr val="1F497D"/>
                </a:solidFill>
              </a:rPr>
              <a:t>out</a:t>
            </a:r>
            <a:r>
              <a:rPr lang="ru-RU" sz="1400" b="1" dirty="0">
                <a:solidFill>
                  <a:srgbClr val="1F497D"/>
                </a:solidFill>
              </a:rPr>
              <a:t> (</a:t>
            </a:r>
            <a:r>
              <a:rPr lang="ru-RU" sz="1400" b="1" dirty="0" err="1">
                <a:solidFill>
                  <a:srgbClr val="1F497D"/>
                </a:solidFill>
              </a:rPr>
              <a:t>estimated</a:t>
            </a:r>
            <a:r>
              <a:rPr lang="ru-RU" sz="1400" b="1" dirty="0">
                <a:solidFill>
                  <a:srgbClr val="1F497D"/>
                </a:solidFill>
              </a:rPr>
              <a:t> UT </a:t>
            </a:r>
            <a:r>
              <a:rPr lang="ru-RU" sz="1400" b="1" dirty="0" err="1">
                <a:solidFill>
                  <a:srgbClr val="1F497D"/>
                </a:solidFill>
              </a:rPr>
              <a:t>formal</a:t>
            </a:r>
            <a:r>
              <a:rPr lang="ru-RU" sz="1400" b="1" dirty="0">
                <a:solidFill>
                  <a:srgbClr val="1F497D"/>
                </a:solidFill>
              </a:rPr>
              <a:t> </a:t>
            </a:r>
            <a:r>
              <a:rPr lang="ru-RU" sz="1400" b="1" dirty="0" err="1">
                <a:solidFill>
                  <a:srgbClr val="1F497D"/>
                </a:solidFill>
              </a:rPr>
              <a:t>error</a:t>
            </a:r>
            <a:r>
              <a:rPr lang="ru-RU" sz="1400" b="1" dirty="0">
                <a:solidFill>
                  <a:srgbClr val="1F497D"/>
                </a:solidFill>
              </a:rPr>
              <a:t> 15.5 </a:t>
            </a:r>
            <a:r>
              <a:rPr lang="ru-RU" sz="1400" b="1" dirty="0" err="1">
                <a:solidFill>
                  <a:srgbClr val="1F497D"/>
                </a:solidFill>
              </a:rPr>
              <a:t>us</a:t>
            </a:r>
            <a:r>
              <a:rPr lang="ru-RU" sz="1400" b="1" dirty="0">
                <a:solidFill>
                  <a:srgbClr val="1F497D"/>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5"/>
          <p:cNvSpPr txBox="1">
            <a:spLocks noChangeArrowheads="1"/>
          </p:cNvSpPr>
          <p:nvPr/>
        </p:nvSpPr>
        <p:spPr bwMode="auto">
          <a:xfrm>
            <a:off x="0" y="0"/>
            <a:ext cx="9144000" cy="900113"/>
          </a:xfrm>
          <a:prstGeom prst="rect">
            <a:avLst/>
          </a:prstGeom>
          <a:solidFill>
            <a:srgbClr val="FCDBC0"/>
          </a:solidFill>
          <a:ln w="9525">
            <a:noFill/>
            <a:miter lim="800000"/>
            <a:headEnd/>
            <a:tailEnd/>
          </a:ln>
        </p:spPr>
        <p:txBody>
          <a:bodyPr lIns="360000" tIns="360000" rIns="360000" bIns="360000" anchor="ctr"/>
          <a:lstStyle/>
          <a:p>
            <a:r>
              <a:rPr lang="en-US" altLang="ru-RU" b="1">
                <a:solidFill>
                  <a:srgbClr val="376092"/>
                </a:solidFill>
                <a:latin typeface="Open Sans" pitchFamily="34" charset="0"/>
                <a:cs typeface="Open Sans" pitchFamily="34" charset="0"/>
              </a:rPr>
              <a:t>RFI Protection</a:t>
            </a:r>
            <a:endParaRPr lang="ru-RU" altLang="ru-RU" b="1">
              <a:solidFill>
                <a:srgbClr val="376092"/>
              </a:solidFill>
              <a:latin typeface="Open Sans" pitchFamily="34" charset="0"/>
              <a:cs typeface="Open Sans" pitchFamily="34" charset="0"/>
            </a:endParaRPr>
          </a:p>
        </p:txBody>
      </p:sp>
      <p:sp>
        <p:nvSpPr>
          <p:cNvPr id="30722" name="Прямоугольник 9"/>
          <p:cNvSpPr>
            <a:spLocks noChangeArrowheads="1"/>
          </p:cNvSpPr>
          <p:nvPr/>
        </p:nvSpPr>
        <p:spPr bwMode="auto">
          <a:xfrm>
            <a:off x="0" y="6497638"/>
            <a:ext cx="9144000" cy="360362"/>
          </a:xfrm>
          <a:prstGeom prst="rect">
            <a:avLst/>
          </a:prstGeom>
          <a:solidFill>
            <a:srgbClr val="FCDBC0"/>
          </a:solidFill>
          <a:ln w="9525">
            <a:noFill/>
            <a:miter lim="800000"/>
            <a:headEnd/>
            <a:tailEnd/>
          </a:ln>
        </p:spPr>
        <p:txBody>
          <a:bodyPr anchor="ctr" anchorCtr="1"/>
          <a:lstStyle/>
          <a:p>
            <a:r>
              <a:rPr lang="ru-RU" sz="1000" i="1">
                <a:solidFill>
                  <a:schemeClr val="accent2"/>
                </a:solidFill>
                <a:latin typeface="Open Sans" pitchFamily="34" charset="0"/>
              </a:rPr>
              <a:t>Detection and measurement of RFI in radio astronomy</a:t>
            </a:r>
            <a:r>
              <a:rPr lang="ru-RU" sz="1000">
                <a:solidFill>
                  <a:schemeClr val="accent2"/>
                </a:solidFill>
                <a:latin typeface="Open Sans" pitchFamily="34" charset="0"/>
              </a:rPr>
              <a:t> </a:t>
            </a:r>
            <a:r>
              <a:rPr lang="es-ES" sz="1000">
                <a:solidFill>
                  <a:schemeClr val="accent2"/>
                </a:solidFill>
                <a:latin typeface="Open Sans" pitchFamily="34" charset="0"/>
              </a:rPr>
              <a:t>· </a:t>
            </a:r>
            <a:r>
              <a:rPr lang="ru-RU" sz="1000" i="1">
                <a:solidFill>
                  <a:schemeClr val="accent2"/>
                </a:solidFill>
                <a:latin typeface="Open Sans" pitchFamily="34" charset="0"/>
              </a:rPr>
              <a:t>Yebes Observatory </a:t>
            </a:r>
            <a:r>
              <a:rPr lang="es-ES" sz="1000">
                <a:solidFill>
                  <a:schemeClr val="accent2"/>
                </a:solidFill>
                <a:latin typeface="Open Sans" pitchFamily="34" charset="0"/>
              </a:rPr>
              <a:t> · </a:t>
            </a:r>
            <a:r>
              <a:rPr lang="ru-RU" sz="1000" i="1">
                <a:solidFill>
                  <a:schemeClr val="accent2"/>
                </a:solidFill>
                <a:latin typeface="Open Sans" pitchFamily="34" charset="0"/>
              </a:rPr>
              <a:t>8-9 June, 2017</a:t>
            </a:r>
          </a:p>
        </p:txBody>
      </p:sp>
      <p:sp>
        <p:nvSpPr>
          <p:cNvPr id="30723" name="Номер слайда 5"/>
          <p:cNvSpPr txBox="1">
            <a:spLocks noGrp="1"/>
          </p:cNvSpPr>
          <p:nvPr/>
        </p:nvSpPr>
        <p:spPr bwMode="auto">
          <a:xfrm>
            <a:off x="6804025" y="6492875"/>
            <a:ext cx="2133600" cy="365125"/>
          </a:xfrm>
          <a:prstGeom prst="rect">
            <a:avLst/>
          </a:prstGeom>
          <a:noFill/>
          <a:ln w="9525">
            <a:noFill/>
            <a:miter lim="800000"/>
            <a:headEnd/>
            <a:tailEnd/>
          </a:ln>
        </p:spPr>
        <p:txBody>
          <a:bodyPr anchor="ctr"/>
          <a:lstStyle/>
          <a:p>
            <a:pPr algn="r"/>
            <a:fld id="{FC47CD45-979E-4CED-8EFB-F7647C8554F8}" type="slidenum">
              <a:rPr lang="ru-RU" sz="1200">
                <a:latin typeface="Calibri" pitchFamily="34" charset="0"/>
              </a:rPr>
              <a:pPr algn="r"/>
              <a:t>9</a:t>
            </a:fld>
            <a:endParaRPr lang="ru-RU" sz="1200">
              <a:latin typeface="Calibri" pitchFamily="34" charset="0"/>
            </a:endParaRPr>
          </a:p>
        </p:txBody>
      </p:sp>
      <p:pic>
        <p:nvPicPr>
          <p:cNvPr id="30724" name="Рисунок 4"/>
          <p:cNvPicPr>
            <a:picLocks noChangeAspect="1"/>
          </p:cNvPicPr>
          <p:nvPr/>
        </p:nvPicPr>
        <p:blipFill>
          <a:blip r:embed="rId3"/>
          <a:srcRect/>
          <a:stretch>
            <a:fillRect/>
          </a:stretch>
        </p:blipFill>
        <p:spPr bwMode="auto">
          <a:xfrm>
            <a:off x="8351838" y="179388"/>
            <a:ext cx="593725" cy="541337"/>
          </a:xfrm>
          <a:prstGeom prst="rect">
            <a:avLst/>
          </a:prstGeom>
          <a:noFill/>
          <a:ln w="9525">
            <a:noFill/>
            <a:miter lim="800000"/>
            <a:headEnd/>
            <a:tailEnd/>
          </a:ln>
        </p:spPr>
      </p:pic>
      <p:cxnSp>
        <p:nvCxnSpPr>
          <p:cNvPr id="9" name="Прямая соединительная линия 8"/>
          <p:cNvCxnSpPr/>
          <p:nvPr/>
        </p:nvCxnSpPr>
        <p:spPr>
          <a:xfrm>
            <a:off x="0" y="6497638"/>
            <a:ext cx="914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0" y="900113"/>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727" name="Rectangle 8"/>
          <p:cNvSpPr>
            <a:spLocks noChangeArrowheads="1"/>
          </p:cNvSpPr>
          <p:nvPr/>
        </p:nvSpPr>
        <p:spPr bwMode="auto">
          <a:xfrm>
            <a:off x="1403350" y="981075"/>
            <a:ext cx="7616825" cy="366713"/>
          </a:xfrm>
          <a:prstGeom prst="rect">
            <a:avLst/>
          </a:prstGeom>
          <a:noFill/>
          <a:ln w="9525">
            <a:noFill/>
            <a:miter lim="800000"/>
            <a:headEnd/>
            <a:tailEnd/>
          </a:ln>
        </p:spPr>
        <p:txBody>
          <a:bodyPr wrap="none" anchor="ctr">
            <a:spAutoFit/>
          </a:bodyPr>
          <a:lstStyle/>
          <a:p>
            <a:r>
              <a:rPr lang="en-US" b="1">
                <a:solidFill>
                  <a:srgbClr val="FF0000"/>
                </a:solidFill>
                <a:latin typeface="Open Sans" pitchFamily="34" charset="0"/>
              </a:rPr>
              <a:t>Specialized hardware software complex for interference filtering</a:t>
            </a:r>
            <a:r>
              <a:rPr lang="ru-RU">
                <a:solidFill>
                  <a:srgbClr val="FF0000"/>
                </a:solidFill>
                <a:latin typeface="Open Sans" pitchFamily="34" charset="0"/>
              </a:rPr>
              <a:t> </a:t>
            </a:r>
          </a:p>
        </p:txBody>
      </p:sp>
      <p:sp>
        <p:nvSpPr>
          <p:cNvPr id="30728" name="Rectangle 6"/>
          <p:cNvSpPr>
            <a:spLocks noChangeArrowheads="1"/>
          </p:cNvSpPr>
          <p:nvPr/>
        </p:nvSpPr>
        <p:spPr bwMode="auto">
          <a:xfrm>
            <a:off x="4716463" y="1700213"/>
            <a:ext cx="4176712" cy="1793875"/>
          </a:xfrm>
          <a:prstGeom prst="rect">
            <a:avLst/>
          </a:prstGeom>
          <a:noFill/>
          <a:ln w="9525">
            <a:noFill/>
            <a:miter lim="800000"/>
            <a:headEnd/>
            <a:tailEnd/>
          </a:ln>
        </p:spPr>
        <p:txBody>
          <a:bodyPr anchor="ctr">
            <a:spAutoFit/>
          </a:bodyPr>
          <a:lstStyle/>
          <a:p>
            <a:r>
              <a:rPr lang="en-US" sz="1400" b="1">
                <a:solidFill>
                  <a:schemeClr val="accent2"/>
                </a:solidFill>
              </a:rPr>
              <a:t>The spectrally selective system of registration allows to do:</a:t>
            </a:r>
            <a:endParaRPr lang="ru-RU" sz="1400" b="1">
              <a:solidFill>
                <a:schemeClr val="accent2"/>
              </a:solidFill>
            </a:endParaRPr>
          </a:p>
          <a:p>
            <a:pPr>
              <a:buFontTx/>
              <a:buChar char="•"/>
            </a:pPr>
            <a:r>
              <a:rPr lang="en-US" sz="1400" b="1">
                <a:solidFill>
                  <a:schemeClr val="tx2"/>
                </a:solidFill>
              </a:rPr>
              <a:t> Measurement of receiving and amplifying channel;</a:t>
            </a:r>
          </a:p>
          <a:p>
            <a:pPr>
              <a:buFontTx/>
              <a:buChar char="•"/>
            </a:pPr>
            <a:r>
              <a:rPr lang="en-US" sz="1400" b="1">
                <a:solidFill>
                  <a:schemeClr val="tx2"/>
                </a:solidFill>
              </a:rPr>
              <a:t> Radiometry in the continuum;</a:t>
            </a:r>
          </a:p>
          <a:p>
            <a:pPr>
              <a:buFontTx/>
              <a:buChar char="•"/>
            </a:pPr>
            <a:r>
              <a:rPr lang="en-US" sz="1400" b="1">
                <a:solidFill>
                  <a:schemeClr val="tx2"/>
                </a:solidFill>
              </a:rPr>
              <a:t> Registration of radio emission in the spectral lines;</a:t>
            </a:r>
          </a:p>
          <a:p>
            <a:pPr>
              <a:buFontTx/>
              <a:buChar char="•"/>
            </a:pPr>
            <a:r>
              <a:rPr lang="en-US" sz="1400" b="1">
                <a:solidFill>
                  <a:schemeClr val="tx2"/>
                </a:solidFill>
              </a:rPr>
              <a:t> Registration of radio interference.</a:t>
            </a:r>
          </a:p>
        </p:txBody>
      </p:sp>
      <p:pic>
        <p:nvPicPr>
          <p:cNvPr id="30729" name="Picture 5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68425" y="2235200"/>
            <a:ext cx="3171825" cy="4210050"/>
          </a:xfrm>
          <a:prstGeom prst="rect">
            <a:avLst/>
          </a:prstGeom>
          <a:noFill/>
          <a:ln w="9525">
            <a:noFill/>
            <a:miter lim="800000"/>
            <a:headEnd/>
            <a:tailEnd/>
          </a:ln>
        </p:spPr>
      </p:pic>
      <p:sp>
        <p:nvSpPr>
          <p:cNvPr id="30730" name="Line 56"/>
          <p:cNvSpPr>
            <a:spLocks noChangeShapeType="1"/>
          </p:cNvSpPr>
          <p:nvPr/>
        </p:nvSpPr>
        <p:spPr bwMode="auto">
          <a:xfrm>
            <a:off x="936625" y="5475288"/>
            <a:ext cx="792163" cy="0"/>
          </a:xfrm>
          <a:prstGeom prst="line">
            <a:avLst/>
          </a:prstGeom>
          <a:noFill/>
          <a:ln w="25400">
            <a:solidFill>
              <a:srgbClr val="00FF00"/>
            </a:solidFill>
            <a:round/>
            <a:headEnd/>
            <a:tailEnd type="triangle" w="med" len="med"/>
          </a:ln>
        </p:spPr>
        <p:txBody>
          <a:bodyPr/>
          <a:lstStyle/>
          <a:p>
            <a:endParaRPr lang="ru-RU"/>
          </a:p>
        </p:txBody>
      </p:sp>
      <p:sp>
        <p:nvSpPr>
          <p:cNvPr id="30731" name="Text Box 57"/>
          <p:cNvSpPr txBox="1">
            <a:spLocks noChangeArrowheads="1"/>
          </p:cNvSpPr>
          <p:nvPr/>
        </p:nvSpPr>
        <p:spPr bwMode="auto">
          <a:xfrm>
            <a:off x="217488" y="5475288"/>
            <a:ext cx="1657350" cy="366712"/>
          </a:xfrm>
          <a:prstGeom prst="rect">
            <a:avLst/>
          </a:prstGeom>
          <a:noFill/>
          <a:ln w="9525">
            <a:noFill/>
            <a:miter lim="800000"/>
            <a:headEnd/>
            <a:tailEnd/>
          </a:ln>
        </p:spPr>
        <p:txBody>
          <a:bodyPr>
            <a:spAutoFit/>
          </a:bodyPr>
          <a:lstStyle/>
          <a:p>
            <a:pPr algn="ctr">
              <a:spcBef>
                <a:spcPct val="50000"/>
              </a:spcBef>
            </a:pPr>
            <a:r>
              <a:rPr lang="en-US"/>
              <a:t>IF input 1</a:t>
            </a:r>
            <a:endParaRPr lang="ru-RU"/>
          </a:p>
        </p:txBody>
      </p:sp>
      <p:sp>
        <p:nvSpPr>
          <p:cNvPr id="30732" name="Line 58"/>
          <p:cNvSpPr>
            <a:spLocks noChangeShapeType="1"/>
          </p:cNvSpPr>
          <p:nvPr/>
        </p:nvSpPr>
        <p:spPr bwMode="auto">
          <a:xfrm flipV="1">
            <a:off x="1547813" y="4797425"/>
            <a:ext cx="215900" cy="71438"/>
          </a:xfrm>
          <a:prstGeom prst="line">
            <a:avLst/>
          </a:prstGeom>
          <a:noFill/>
          <a:ln w="25400">
            <a:solidFill>
              <a:srgbClr val="FF9900"/>
            </a:solidFill>
            <a:round/>
            <a:headEnd/>
            <a:tailEnd type="triangle" w="med" len="med"/>
          </a:ln>
        </p:spPr>
        <p:txBody>
          <a:bodyPr/>
          <a:lstStyle/>
          <a:p>
            <a:endParaRPr lang="ru-RU"/>
          </a:p>
        </p:txBody>
      </p:sp>
      <p:sp>
        <p:nvSpPr>
          <p:cNvPr id="30733" name="Line 59"/>
          <p:cNvSpPr>
            <a:spLocks noChangeShapeType="1"/>
          </p:cNvSpPr>
          <p:nvPr/>
        </p:nvSpPr>
        <p:spPr bwMode="auto">
          <a:xfrm flipH="1">
            <a:off x="3529013" y="2378075"/>
            <a:ext cx="71437" cy="865188"/>
          </a:xfrm>
          <a:prstGeom prst="line">
            <a:avLst/>
          </a:prstGeom>
          <a:noFill/>
          <a:ln w="25400">
            <a:solidFill>
              <a:srgbClr val="FF0000"/>
            </a:solidFill>
            <a:round/>
            <a:headEnd/>
            <a:tailEnd type="triangle" w="med" len="med"/>
          </a:ln>
        </p:spPr>
        <p:txBody>
          <a:bodyPr/>
          <a:lstStyle/>
          <a:p>
            <a:endParaRPr lang="ru-RU"/>
          </a:p>
        </p:txBody>
      </p:sp>
      <p:sp>
        <p:nvSpPr>
          <p:cNvPr id="30734" name="Text Box 63"/>
          <p:cNvSpPr txBox="1">
            <a:spLocks noChangeArrowheads="1"/>
          </p:cNvSpPr>
          <p:nvPr/>
        </p:nvSpPr>
        <p:spPr bwMode="auto">
          <a:xfrm>
            <a:off x="288925" y="3963988"/>
            <a:ext cx="1657350" cy="366712"/>
          </a:xfrm>
          <a:prstGeom prst="rect">
            <a:avLst/>
          </a:prstGeom>
          <a:noFill/>
          <a:ln w="9525">
            <a:noFill/>
            <a:miter lim="800000"/>
            <a:headEnd/>
            <a:tailEnd/>
          </a:ln>
        </p:spPr>
        <p:txBody>
          <a:bodyPr>
            <a:spAutoFit/>
          </a:bodyPr>
          <a:lstStyle/>
          <a:p>
            <a:pPr algn="ctr">
              <a:spcBef>
                <a:spcPct val="50000"/>
              </a:spcBef>
            </a:pPr>
            <a:r>
              <a:rPr lang="en-US"/>
              <a:t>IF input 2</a:t>
            </a:r>
            <a:endParaRPr lang="ru-RU"/>
          </a:p>
        </p:txBody>
      </p:sp>
      <p:sp>
        <p:nvSpPr>
          <p:cNvPr id="30735" name="Line 64"/>
          <p:cNvSpPr>
            <a:spLocks noChangeShapeType="1"/>
          </p:cNvSpPr>
          <p:nvPr/>
        </p:nvSpPr>
        <p:spPr bwMode="auto">
          <a:xfrm>
            <a:off x="1152525" y="4251325"/>
            <a:ext cx="576263" cy="0"/>
          </a:xfrm>
          <a:prstGeom prst="line">
            <a:avLst/>
          </a:prstGeom>
          <a:noFill/>
          <a:ln w="25400">
            <a:solidFill>
              <a:srgbClr val="00FF00"/>
            </a:solidFill>
            <a:round/>
            <a:headEnd/>
            <a:tailEnd type="triangle" w="med" len="med"/>
          </a:ln>
        </p:spPr>
        <p:txBody>
          <a:bodyPr/>
          <a:lstStyle/>
          <a:p>
            <a:endParaRPr lang="ru-RU"/>
          </a:p>
        </p:txBody>
      </p:sp>
      <p:pic>
        <p:nvPicPr>
          <p:cNvPr id="30736" name="Picture 6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10675498">
            <a:off x="144463" y="4684713"/>
            <a:ext cx="1406525" cy="439737"/>
          </a:xfrm>
          <a:prstGeom prst="rect">
            <a:avLst/>
          </a:prstGeom>
          <a:noFill/>
          <a:ln w="9525">
            <a:noFill/>
            <a:miter lim="800000"/>
            <a:headEnd/>
            <a:tailEnd/>
          </a:ln>
        </p:spPr>
      </p:pic>
      <p:sp>
        <p:nvSpPr>
          <p:cNvPr id="30737" name="Line 67"/>
          <p:cNvSpPr>
            <a:spLocks noChangeShapeType="1"/>
          </p:cNvSpPr>
          <p:nvPr/>
        </p:nvSpPr>
        <p:spPr bwMode="auto">
          <a:xfrm flipH="1" flipV="1">
            <a:off x="144463" y="5043488"/>
            <a:ext cx="34925" cy="257175"/>
          </a:xfrm>
          <a:prstGeom prst="line">
            <a:avLst/>
          </a:prstGeom>
          <a:noFill/>
          <a:ln w="25400">
            <a:solidFill>
              <a:srgbClr val="FF9900"/>
            </a:solidFill>
            <a:round/>
            <a:headEnd/>
            <a:tailEnd type="triangle" w="med" len="med"/>
          </a:ln>
        </p:spPr>
        <p:txBody>
          <a:bodyPr/>
          <a:lstStyle/>
          <a:p>
            <a:endParaRPr lang="ru-RU"/>
          </a:p>
        </p:txBody>
      </p:sp>
      <p:pic>
        <p:nvPicPr>
          <p:cNvPr id="30738" name="Picture 6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33388" y="2163763"/>
            <a:ext cx="1141412" cy="644525"/>
          </a:xfrm>
          <a:prstGeom prst="rect">
            <a:avLst/>
          </a:prstGeom>
          <a:noFill/>
          <a:ln w="9525">
            <a:noFill/>
            <a:miter lim="800000"/>
            <a:headEnd/>
            <a:tailEnd/>
          </a:ln>
        </p:spPr>
      </p:pic>
      <p:sp>
        <p:nvSpPr>
          <p:cNvPr id="30739" name="Line 69"/>
          <p:cNvSpPr>
            <a:spLocks noChangeShapeType="1"/>
          </p:cNvSpPr>
          <p:nvPr/>
        </p:nvSpPr>
        <p:spPr bwMode="auto">
          <a:xfrm>
            <a:off x="1008063" y="2667000"/>
            <a:ext cx="792162" cy="144463"/>
          </a:xfrm>
          <a:prstGeom prst="line">
            <a:avLst/>
          </a:prstGeom>
          <a:noFill/>
          <a:ln w="25400">
            <a:solidFill>
              <a:srgbClr val="FF9900"/>
            </a:solidFill>
            <a:round/>
            <a:headEnd type="triangle" w="med" len="med"/>
            <a:tailEnd type="triangle" w="med" len="med"/>
          </a:ln>
        </p:spPr>
        <p:txBody>
          <a:bodyPr/>
          <a:lstStyle/>
          <a:p>
            <a:endParaRPr lang="ru-RU"/>
          </a:p>
        </p:txBody>
      </p:sp>
      <p:sp>
        <p:nvSpPr>
          <p:cNvPr id="30740" name="Text Box 70"/>
          <p:cNvSpPr txBox="1">
            <a:spLocks noChangeArrowheads="1"/>
          </p:cNvSpPr>
          <p:nvPr/>
        </p:nvSpPr>
        <p:spPr bwMode="auto">
          <a:xfrm>
            <a:off x="865188" y="2740025"/>
            <a:ext cx="647700" cy="274638"/>
          </a:xfrm>
          <a:prstGeom prst="rect">
            <a:avLst/>
          </a:prstGeom>
          <a:noFill/>
          <a:ln w="9525">
            <a:noFill/>
            <a:miter lim="800000"/>
            <a:headEnd/>
            <a:tailEnd/>
          </a:ln>
        </p:spPr>
        <p:txBody>
          <a:bodyPr>
            <a:spAutoFit/>
          </a:bodyPr>
          <a:lstStyle/>
          <a:p>
            <a:pPr algn="ctr">
              <a:spcBef>
                <a:spcPct val="50000"/>
              </a:spcBef>
            </a:pPr>
            <a:r>
              <a:rPr lang="en-US" sz="1200" b="1"/>
              <a:t>SFP</a:t>
            </a:r>
            <a:endParaRPr lang="ru-RU" sz="1200" b="1"/>
          </a:p>
        </p:txBody>
      </p:sp>
      <p:sp>
        <p:nvSpPr>
          <p:cNvPr id="30741" name="Line 71"/>
          <p:cNvSpPr>
            <a:spLocks noChangeShapeType="1"/>
          </p:cNvSpPr>
          <p:nvPr/>
        </p:nvSpPr>
        <p:spPr bwMode="auto">
          <a:xfrm flipH="1" flipV="1">
            <a:off x="684213" y="2060575"/>
            <a:ext cx="612775" cy="534988"/>
          </a:xfrm>
          <a:prstGeom prst="line">
            <a:avLst/>
          </a:prstGeom>
          <a:noFill/>
          <a:ln w="25400">
            <a:solidFill>
              <a:srgbClr val="FF9900"/>
            </a:solidFill>
            <a:round/>
            <a:headEnd type="triangle" w="med" len="med"/>
            <a:tailEnd type="triangle" w="med" len="med"/>
          </a:ln>
        </p:spPr>
        <p:txBody>
          <a:bodyPr/>
          <a:lstStyle/>
          <a:p>
            <a:endParaRPr lang="ru-RU"/>
          </a:p>
        </p:txBody>
      </p:sp>
      <p:sp>
        <p:nvSpPr>
          <p:cNvPr id="30742" name="Text Box 72"/>
          <p:cNvSpPr txBox="1">
            <a:spLocks noChangeArrowheads="1"/>
          </p:cNvSpPr>
          <p:nvPr/>
        </p:nvSpPr>
        <p:spPr bwMode="auto">
          <a:xfrm>
            <a:off x="971550" y="1557338"/>
            <a:ext cx="431800" cy="304800"/>
          </a:xfrm>
          <a:prstGeom prst="rect">
            <a:avLst/>
          </a:prstGeom>
          <a:noFill/>
          <a:ln w="9525">
            <a:noFill/>
            <a:miter lim="800000"/>
            <a:headEnd/>
            <a:tailEnd/>
          </a:ln>
        </p:spPr>
        <p:txBody>
          <a:bodyPr>
            <a:spAutoFit/>
          </a:bodyPr>
          <a:lstStyle/>
          <a:p>
            <a:pPr algn="ctr">
              <a:spcBef>
                <a:spcPct val="50000"/>
              </a:spcBef>
            </a:pPr>
            <a:r>
              <a:rPr lang="en-US" sz="1400" b="1" i="1"/>
              <a:t>PC</a:t>
            </a:r>
            <a:endParaRPr lang="ru-RU" sz="1400" b="1" i="1"/>
          </a:p>
        </p:txBody>
      </p:sp>
      <p:sp>
        <p:nvSpPr>
          <p:cNvPr id="30743" name="Text Box 73"/>
          <p:cNvSpPr txBox="1">
            <a:spLocks noChangeArrowheads="1"/>
          </p:cNvSpPr>
          <p:nvPr/>
        </p:nvSpPr>
        <p:spPr bwMode="auto">
          <a:xfrm>
            <a:off x="1042988" y="1916113"/>
            <a:ext cx="1909762" cy="274637"/>
          </a:xfrm>
          <a:prstGeom prst="rect">
            <a:avLst/>
          </a:prstGeom>
          <a:noFill/>
          <a:ln w="9525">
            <a:noFill/>
            <a:miter lim="800000"/>
            <a:headEnd/>
            <a:tailEnd/>
          </a:ln>
        </p:spPr>
        <p:txBody>
          <a:bodyPr>
            <a:spAutoFit/>
          </a:bodyPr>
          <a:lstStyle/>
          <a:p>
            <a:pPr algn="ctr">
              <a:spcBef>
                <a:spcPct val="50000"/>
              </a:spcBef>
            </a:pPr>
            <a:r>
              <a:rPr lang="en-US" sz="1200" b="1"/>
              <a:t>Ethernet</a:t>
            </a:r>
            <a:r>
              <a:rPr lang="ru-RU" sz="1200" b="1"/>
              <a:t> 1000 </a:t>
            </a:r>
            <a:r>
              <a:rPr lang="en-US" sz="1200" b="1"/>
              <a:t>BASE-T</a:t>
            </a:r>
            <a:endParaRPr lang="ru-RU" sz="1200" b="1"/>
          </a:p>
        </p:txBody>
      </p:sp>
      <p:sp>
        <p:nvSpPr>
          <p:cNvPr id="30744" name="laptop"/>
          <p:cNvSpPr>
            <a:spLocks noEditPoints="1" noChangeArrowheads="1"/>
          </p:cNvSpPr>
          <p:nvPr/>
        </p:nvSpPr>
        <p:spPr bwMode="auto">
          <a:xfrm>
            <a:off x="107950" y="1412875"/>
            <a:ext cx="863600" cy="6477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ru-RU"/>
          </a:p>
        </p:txBody>
      </p:sp>
      <p:sp>
        <p:nvSpPr>
          <p:cNvPr id="30745" name="Text Box 75"/>
          <p:cNvSpPr txBox="1">
            <a:spLocks noChangeArrowheads="1"/>
          </p:cNvSpPr>
          <p:nvPr/>
        </p:nvSpPr>
        <p:spPr bwMode="auto">
          <a:xfrm>
            <a:off x="2771775" y="1773238"/>
            <a:ext cx="2016125" cy="611187"/>
          </a:xfrm>
          <a:prstGeom prst="rect">
            <a:avLst/>
          </a:prstGeom>
          <a:noFill/>
          <a:ln w="9525">
            <a:noFill/>
            <a:miter lim="800000"/>
            <a:headEnd/>
            <a:tailEnd/>
          </a:ln>
        </p:spPr>
        <p:txBody>
          <a:bodyPr>
            <a:spAutoFit/>
          </a:bodyPr>
          <a:lstStyle/>
          <a:p>
            <a:pPr algn="ctr">
              <a:spcBef>
                <a:spcPct val="50000"/>
              </a:spcBef>
            </a:pPr>
            <a:r>
              <a:rPr lang="en-US" sz="1600" b="1" i="1"/>
              <a:t>Neptune-V5 VSX </a:t>
            </a:r>
            <a:r>
              <a:rPr lang="ru-RU" sz="1600" b="1" i="1"/>
              <a:t>TEK</a:t>
            </a:r>
            <a:r>
              <a:rPr lang="en-US" sz="1600" b="1" i="1"/>
              <a:t> </a:t>
            </a:r>
            <a:r>
              <a:rPr lang="ru-RU" sz="1600" b="1" i="1"/>
              <a:t>Microsystems</a:t>
            </a:r>
            <a:r>
              <a:rPr lang="ru-RU"/>
              <a:t> </a:t>
            </a:r>
          </a:p>
        </p:txBody>
      </p:sp>
      <p:sp>
        <p:nvSpPr>
          <p:cNvPr id="30746" name="Text Box 76"/>
          <p:cNvSpPr txBox="1">
            <a:spLocks noChangeArrowheads="1"/>
          </p:cNvSpPr>
          <p:nvPr/>
        </p:nvSpPr>
        <p:spPr bwMode="auto">
          <a:xfrm>
            <a:off x="107950" y="5157788"/>
            <a:ext cx="792163" cy="304800"/>
          </a:xfrm>
          <a:prstGeom prst="rect">
            <a:avLst/>
          </a:prstGeom>
          <a:noFill/>
          <a:ln w="9525">
            <a:noFill/>
            <a:miter lim="800000"/>
            <a:headEnd/>
            <a:tailEnd/>
          </a:ln>
        </p:spPr>
        <p:txBody>
          <a:bodyPr>
            <a:spAutoFit/>
          </a:bodyPr>
          <a:lstStyle/>
          <a:p>
            <a:pPr algn="ctr">
              <a:spcBef>
                <a:spcPct val="50000"/>
              </a:spcBef>
            </a:pPr>
            <a:r>
              <a:rPr lang="ru-RU" sz="1400"/>
              <a:t>5 М</a:t>
            </a:r>
            <a:r>
              <a:rPr lang="en-US" sz="1400"/>
              <a:t>Hz</a:t>
            </a:r>
            <a:endParaRPr lang="ru-RU" sz="1400"/>
          </a:p>
        </p:txBody>
      </p:sp>
      <p:sp>
        <p:nvSpPr>
          <p:cNvPr id="30747" name="Text Box 77"/>
          <p:cNvSpPr txBox="1">
            <a:spLocks noChangeArrowheads="1"/>
          </p:cNvSpPr>
          <p:nvPr/>
        </p:nvSpPr>
        <p:spPr bwMode="auto">
          <a:xfrm>
            <a:off x="684213" y="4508500"/>
            <a:ext cx="1079500" cy="304800"/>
          </a:xfrm>
          <a:prstGeom prst="rect">
            <a:avLst/>
          </a:prstGeom>
          <a:noFill/>
          <a:ln w="9525">
            <a:noFill/>
            <a:miter lim="800000"/>
            <a:headEnd/>
            <a:tailEnd/>
          </a:ln>
        </p:spPr>
        <p:txBody>
          <a:bodyPr>
            <a:spAutoFit/>
          </a:bodyPr>
          <a:lstStyle/>
          <a:p>
            <a:pPr algn="ctr">
              <a:spcBef>
                <a:spcPct val="50000"/>
              </a:spcBef>
            </a:pPr>
            <a:r>
              <a:rPr lang="en-US" sz="1400"/>
              <a:t>2048</a:t>
            </a:r>
            <a:r>
              <a:rPr lang="ru-RU" sz="1400"/>
              <a:t> М</a:t>
            </a:r>
            <a:r>
              <a:rPr lang="en-US" sz="1400"/>
              <a:t>Hz</a:t>
            </a:r>
            <a:endParaRPr lang="ru-RU" sz="1400"/>
          </a:p>
        </p:txBody>
      </p:sp>
      <p:sp>
        <p:nvSpPr>
          <p:cNvPr id="30748" name="Rectangle 7"/>
          <p:cNvSpPr>
            <a:spLocks noChangeArrowheads="1"/>
          </p:cNvSpPr>
          <p:nvPr/>
        </p:nvSpPr>
        <p:spPr bwMode="auto">
          <a:xfrm>
            <a:off x="4787900" y="3578225"/>
            <a:ext cx="4105275" cy="2281238"/>
          </a:xfrm>
          <a:prstGeom prst="rect">
            <a:avLst/>
          </a:prstGeom>
          <a:noFill/>
          <a:ln w="9525">
            <a:noFill/>
            <a:miter lim="800000"/>
            <a:headEnd/>
            <a:tailEnd/>
          </a:ln>
        </p:spPr>
        <p:txBody>
          <a:bodyPr anchor="ctr">
            <a:spAutoFit/>
          </a:bodyPr>
          <a:lstStyle/>
          <a:p>
            <a:r>
              <a:rPr lang="en-US" sz="1400" b="1">
                <a:solidFill>
                  <a:schemeClr val="accent2"/>
                </a:solidFill>
              </a:rPr>
              <a:t>Characteristics of the spectrum computation</a:t>
            </a:r>
            <a:r>
              <a:rPr lang="ru-RU"/>
              <a:t> </a:t>
            </a:r>
            <a:r>
              <a:rPr lang="en-US" sz="1400" b="1">
                <a:solidFill>
                  <a:schemeClr val="accent2"/>
                </a:solidFill>
              </a:rPr>
              <a:t>module:</a:t>
            </a:r>
            <a:endParaRPr lang="ru-RU" sz="1400" b="1">
              <a:solidFill>
                <a:schemeClr val="accent2"/>
              </a:solidFill>
            </a:endParaRPr>
          </a:p>
          <a:p>
            <a:pPr>
              <a:buFont typeface="Wingdings" pitchFamily="2" charset="2"/>
              <a:buChar char="§"/>
            </a:pPr>
            <a:r>
              <a:rPr lang="en-US" sz="1400" b="1">
                <a:solidFill>
                  <a:schemeClr val="tx2"/>
                </a:solidFill>
              </a:rPr>
              <a:t> Number of channels: 1 or 2;</a:t>
            </a:r>
          </a:p>
          <a:p>
            <a:pPr>
              <a:buFont typeface="Wingdings" pitchFamily="2" charset="2"/>
              <a:buChar char="§"/>
            </a:pPr>
            <a:r>
              <a:rPr lang="en-US" sz="1400" b="1">
                <a:solidFill>
                  <a:schemeClr val="tx2"/>
                </a:solidFill>
              </a:rPr>
              <a:t> Input bandwidth, MHz: 1024, 512, 256</a:t>
            </a:r>
          </a:p>
          <a:p>
            <a:pPr>
              <a:buFont typeface="Wingdings" pitchFamily="2" charset="2"/>
              <a:buChar char="§"/>
            </a:pPr>
            <a:r>
              <a:rPr lang="en-US" sz="1400" b="1">
                <a:solidFill>
                  <a:schemeClr val="tx2"/>
                </a:solidFill>
              </a:rPr>
              <a:t> The number of spectral channels (FFT points): 1024 </a:t>
            </a:r>
          </a:p>
          <a:p>
            <a:pPr>
              <a:buFont typeface="Wingdings" pitchFamily="2" charset="2"/>
              <a:buChar char="§"/>
            </a:pPr>
            <a:r>
              <a:rPr lang="en-US" sz="1400" b="1">
                <a:solidFill>
                  <a:schemeClr val="tx2"/>
                </a:solidFill>
              </a:rPr>
              <a:t> Spectral resolution, MHz: 1, 0.5, 0.25</a:t>
            </a:r>
          </a:p>
          <a:p>
            <a:pPr>
              <a:buFont typeface="Wingdings" pitchFamily="2" charset="2"/>
              <a:buChar char="§"/>
            </a:pPr>
            <a:r>
              <a:rPr lang="en-US" sz="1400" b="1">
                <a:solidFill>
                  <a:schemeClr val="tx2"/>
                </a:solidFill>
              </a:rPr>
              <a:t> Supports both the modulation and full power mode;</a:t>
            </a:r>
          </a:p>
          <a:p>
            <a:pPr>
              <a:buFont typeface="Wingdings" pitchFamily="2" charset="2"/>
              <a:buChar char="§"/>
            </a:pPr>
            <a:r>
              <a:rPr lang="en-US" sz="1400" b="1">
                <a:solidFill>
                  <a:schemeClr val="tx2"/>
                </a:solidFill>
              </a:rPr>
              <a:t> Integrating time, s: 0.5 - 1800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4590</TotalTime>
  <Words>1341</Words>
  <Application>Microsoft Office PowerPoint</Application>
  <PresentationFormat>Экран (4:3)</PresentationFormat>
  <Paragraphs>298</Paragraphs>
  <Slides>15</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Yuri</dc:creator>
  <cp:lastModifiedBy>Алексей Царук</cp:lastModifiedBy>
  <cp:revision>173</cp:revision>
  <dcterms:created xsi:type="dcterms:W3CDTF">2017-03-30T09:36:24Z</dcterms:created>
  <dcterms:modified xsi:type="dcterms:W3CDTF">2017-06-08T18:00:54Z</dcterms:modified>
</cp:coreProperties>
</file>